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wdp" ContentType="image/vnd.ms-photo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9" r:id="rId4"/>
    <p:sldId id="260" r:id="rId5"/>
    <p:sldId id="261" r:id="rId6"/>
    <p:sldId id="262" r:id="rId7"/>
    <p:sldId id="286" r:id="rId8"/>
    <p:sldId id="263" r:id="rId9"/>
    <p:sldId id="287" r:id="rId10"/>
    <p:sldId id="264" r:id="rId11"/>
    <p:sldId id="26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7" r:id="rId20"/>
    <p:sldId id="295" r:id="rId21"/>
    <p:sldId id="296" r:id="rId22"/>
    <p:sldId id="283" r:id="rId23"/>
    <p:sldId id="28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68" d="100"/>
          <a:sy n="68" d="100"/>
        </p:scale>
        <p:origin x="-16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DDDC42-DF51-5B46-B230-2D07703E7727}" type="datetimeFigureOut">
              <a:rPr lang="en-US" smtClean="0"/>
              <a:t>4/14/15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613D4-C231-B049-89DD-3DA244033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29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17479-1C18-46AD-9AED-74F7F421837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593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F6FBC-EFC0-482A-AD49-F7E7DABA86D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202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4/14/15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968469" y="1307980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204212" y="1239194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4/14/15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4/14/15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54AB02A5-4FE5-49D9-9E24-09F23B90C450}" type="datetimeFigureOut">
              <a:rPr lang="en-US" smtClean="0"/>
              <a:t>4/14/15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6294C92D-0306-4E69-9CD3-20855E849650}" type="slidenum">
              <a:rPr kumimoji="0" lang="en-US" smtClean="0"/>
              <a:t>‹#›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00974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4/14/15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4/14/15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109170" y="1388134"/>
            <a:ext cx="3974481" cy="3527302"/>
            <a:chOff x="700545" y="2065827"/>
            <a:chExt cx="1702191" cy="2136599"/>
          </a:xfrm>
        </p:grpSpPr>
        <p:sp>
          <p:nvSpPr>
            <p:cNvPr id="11" name="Oval 10"/>
            <p:cNvSpPr/>
            <p:nvPr userDrawn="1"/>
          </p:nvSpPr>
          <p:spPr>
            <a:xfrm>
              <a:off x="700545" y="2065827"/>
              <a:ext cx="1702191" cy="1702191"/>
            </a:xfrm>
            <a:prstGeom prst="ellipse">
              <a:avLst/>
            </a:prstGeom>
            <a:noFill/>
            <a:ln w="27305" cap="rnd" cmpd="sng" algn="ctr">
              <a:solidFill>
                <a:schemeClr val="bg2">
                  <a:tint val="45000"/>
                  <a:satMod val="325000"/>
                  <a:alpha val="100000"/>
                </a:schemeClr>
              </a:solidFill>
              <a:prstDash val="solid"/>
            </a:ln>
            <a:effectLst>
              <a:outerShdw blurRad="25400" dist="25400" dir="5400000" algn="tl" rotWithShape="0">
                <a:schemeClr val="bg2">
                  <a:shade val="50000"/>
                  <a:satMod val="150000"/>
                  <a:alpha val="85000"/>
                </a:scheme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sp>
          <p:nvSpPr>
            <p:cNvPr id="12" name="Donut 11"/>
            <p:cNvSpPr/>
            <p:nvPr userDrawn="1"/>
          </p:nvSpPr>
          <p:spPr>
            <a:xfrm rot="2315675">
              <a:off x="714610" y="3099802"/>
              <a:ext cx="1125717" cy="1102624"/>
            </a:xfrm>
            <a:prstGeom prst="donut">
              <a:avLst>
                <a:gd name="adj" fmla="val 11833"/>
              </a:avLst>
            </a:prstGeom>
            <a:gradFill rotWithShape="1">
              <a:gsLst>
                <a:gs pos="0">
                  <a:schemeClr val="bg2">
                    <a:tint val="10000"/>
                    <a:shade val="99000"/>
                    <a:satMod val="355000"/>
                    <a:alpha val="70000"/>
                  </a:schemeClr>
                </a:gs>
                <a:gs pos="70000">
                  <a:schemeClr val="bg2">
                    <a:tint val="6000"/>
                    <a:shade val="100000"/>
                    <a:satMod val="400000"/>
                    <a:alpha val="55000"/>
                  </a:schemeClr>
                </a:gs>
                <a:gs pos="100000">
                  <a:schemeClr val="bg2">
                    <a:tint val="100000"/>
                    <a:shade val="75000"/>
                    <a:satMod val="370000"/>
                    <a:alpha val="60000"/>
                  </a:schemeClr>
                </a:gs>
              </a:gsLst>
              <a:path path="circle">
                <a:fillToRect l="-407500" t="-50000" r="507500" b="150000"/>
              </a:path>
            </a:gradFill>
            <a:ln w="7350" cap="rnd" cmpd="sng" algn="ctr">
              <a:solidFill>
                <a:schemeClr val="bg2">
                  <a:shade val="60000"/>
                  <a:satMod val="220000"/>
                  <a:alpha val="100000"/>
                </a:schemeClr>
              </a:solidFill>
              <a:prstDash val="solid"/>
            </a:ln>
            <a:effectLst>
              <a:outerShdw blurRad="12700" dist="15000" dir="4500000" algn="tl" rotWithShape="0">
                <a:schemeClr val="bg2">
                  <a:shade val="10000"/>
                  <a:satMod val="200000"/>
                  <a:alpha val="35000"/>
                </a:scheme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sp>
          <p:nvSpPr>
            <p:cNvPr id="13" name="Oval 12"/>
            <p:cNvSpPr/>
            <p:nvPr userDrawn="1"/>
          </p:nvSpPr>
          <p:spPr>
            <a:xfrm>
              <a:off x="860745" y="3222085"/>
              <a:ext cx="846639" cy="833302"/>
            </a:xfrm>
            <a:prstGeom prst="ellipse">
              <a:avLst/>
            </a:prstGeom>
            <a:solidFill>
              <a:srgbClr val="80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 userDrawn="1"/>
          </p:nvSpPr>
          <p:spPr>
            <a:xfrm>
              <a:off x="976287" y="3306663"/>
              <a:ext cx="753286" cy="615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Britannic Bold"/>
                  <a:cs typeface="Britannic Bold"/>
                </a:rPr>
                <a:t>GJP</a:t>
              </a:r>
              <a:endParaRPr lang="en-US" sz="6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ritannic Bold"/>
                <a:cs typeface="Britannic Bold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  <a:solidFill>
            <a:schemeClr val="bg1"/>
          </a:solidFill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  <a:solidFill>
            <a:srgbClr val="FFFFFF"/>
          </a:solidFill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4/14/15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4/14/15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4/14/15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4/14/15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4/14/15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4/14/15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5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>
            <a:off x="57229" y="1033367"/>
            <a:ext cx="1237901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Oval 1"/>
          <p:cNvSpPr/>
          <p:nvPr userDrawn="1"/>
        </p:nvSpPr>
        <p:spPr>
          <a:xfrm>
            <a:off x="168816" y="1166020"/>
            <a:ext cx="1006839" cy="833302"/>
          </a:xfrm>
          <a:prstGeom prst="ellipse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54AB02A5-4FE5-49D9-9E24-09F23B90C450}" type="datetimeFigureOut">
              <a:rPr lang="en-US" smtClean="0"/>
              <a:t>4/14/15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 eaLnBrk="1" latinLnBrk="0" hangingPunct="1"/>
            <a:fld id="{6294C92D-0306-4E69-9CD3-20855E849650}" type="slidenum">
              <a:rPr kumimoji="0" lang="en-US" smtClean="0"/>
              <a:t>‹#›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195520" y="1247072"/>
            <a:ext cx="84663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ritannic Bold"/>
                <a:cs typeface="Britannic Bold"/>
              </a:rPr>
              <a:t>GJP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Britannic Bold"/>
              <a:cs typeface="Britannic Bold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r="70628"/>
          <a:stretch/>
        </p:blipFill>
        <p:spPr>
          <a:xfrm>
            <a:off x="57229" y="90722"/>
            <a:ext cx="566451" cy="56701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1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package" Target="../embeddings/Microsoft_Word_Document2.docx"/><Relationship Id="rId5" Type="http://schemas.openxmlformats.org/officeDocument/2006/relationships/image" Target="../media/image18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3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Good judgment Project and the Contribution weighted model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Eva Chen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5445" y="5861755"/>
            <a:ext cx="2314221" cy="74633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Box 4"/>
          <p:cNvSpPr txBox="1"/>
          <p:nvPr/>
        </p:nvSpPr>
        <p:spPr>
          <a:xfrm>
            <a:off x="2577216" y="2230993"/>
            <a:ext cx="6401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Shrinidhi</a:t>
            </a:r>
            <a:r>
              <a:rPr lang="en-US" dirty="0" smtClean="0"/>
              <a:t> </a:t>
            </a:r>
            <a:r>
              <a:rPr lang="en-US" dirty="0" err="1" smtClean="0"/>
              <a:t>Lakshmikanth</a:t>
            </a:r>
            <a:r>
              <a:rPr lang="en-US" dirty="0" smtClean="0"/>
              <a:t>, </a:t>
            </a:r>
            <a:r>
              <a:rPr lang="en-US" dirty="0"/>
              <a:t>David </a:t>
            </a:r>
            <a:r>
              <a:rPr lang="en-US" dirty="0" err="1"/>
              <a:t>Budescu</a:t>
            </a:r>
            <a:r>
              <a:rPr lang="en-US" dirty="0"/>
              <a:t>, Barbara </a:t>
            </a:r>
            <a:r>
              <a:rPr lang="en-US" dirty="0" err="1" smtClean="0"/>
              <a:t>Mellers</a:t>
            </a:r>
            <a:r>
              <a:rPr lang="en-US" dirty="0" smtClean="0"/>
              <a:t> and Phil </a:t>
            </a:r>
            <a:r>
              <a:rPr lang="en-US" dirty="0" err="1" smtClean="0"/>
              <a:t>Tetlock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123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2756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sz="2800" dirty="0"/>
              <a:t>Data from </a:t>
            </a:r>
            <a:r>
              <a:rPr lang="en-US" sz="2800" dirty="0">
                <a:solidFill>
                  <a:srgbClr val="800000"/>
                </a:solidFill>
              </a:rPr>
              <a:t>Jun’12-Jun’13 </a:t>
            </a:r>
            <a:r>
              <a:rPr lang="en-US" sz="2800" dirty="0"/>
              <a:t>and from </a:t>
            </a:r>
            <a:r>
              <a:rPr lang="en-US" sz="2800" dirty="0">
                <a:solidFill>
                  <a:srgbClr val="800000"/>
                </a:solidFill>
              </a:rPr>
              <a:t>Jun’13-Jun’14</a:t>
            </a:r>
          </a:p>
          <a:p>
            <a:r>
              <a:rPr lang="en-US" sz="2800" dirty="0" smtClean="0"/>
              <a:t>Collect </a:t>
            </a:r>
            <a:r>
              <a:rPr lang="en-US" sz="2800" dirty="0"/>
              <a:t>forecasts from voluntary judges.</a:t>
            </a:r>
          </a:p>
          <a:p>
            <a:r>
              <a:rPr lang="en-US" sz="2800" dirty="0"/>
              <a:t>Items from </a:t>
            </a:r>
            <a:r>
              <a:rPr lang="en-US" sz="2800" dirty="0" smtClean="0"/>
              <a:t>international business</a:t>
            </a:r>
            <a:r>
              <a:rPr lang="en-US" sz="2800" dirty="0"/>
              <a:t>, economy, military, policy, politics, etc.</a:t>
            </a:r>
          </a:p>
          <a:p>
            <a:r>
              <a:rPr lang="en-US" sz="2800" dirty="0"/>
              <a:t>Judges answer items based on their interest (about 2</a:t>
            </a:r>
            <a:r>
              <a:rPr lang="en-US" sz="2800" dirty="0" smtClean="0"/>
              <a:t>0</a:t>
            </a:r>
            <a:r>
              <a:rPr lang="en-US" sz="2800" dirty="0"/>
              <a:t>% of items)</a:t>
            </a:r>
            <a:r>
              <a:rPr lang="en-US" sz="2800" dirty="0" smtClean="0"/>
              <a:t>. We use those who answered ≥ 20 items</a:t>
            </a:r>
            <a:endParaRPr lang="en-US" sz="2800" dirty="0"/>
          </a:p>
          <a:p>
            <a:r>
              <a:rPr lang="en-US" sz="2800" dirty="0" smtClean="0"/>
              <a:t>Score (0-100), where 75 score = 0.5 probability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962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CWM compare to alternative models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08124" y="6243276"/>
            <a:ext cx="609600" cy="521208"/>
          </a:xfrm>
          <a:prstGeom prst="rect">
            <a:avLst/>
          </a:prstGeom>
        </p:spPr>
        <p:txBody>
          <a:bodyPr/>
          <a:lstStyle/>
          <a:p>
            <a:fld id="{335D2621-BD89-4533-B978-59298EF7D34D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507265000"/>
              </p:ext>
            </p:extLst>
          </p:nvPr>
        </p:nvGraphicFramePr>
        <p:xfrm>
          <a:off x="1239434" y="2206413"/>
          <a:ext cx="7694254" cy="21031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47800"/>
                <a:gridCol w="6246454"/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Models</a:t>
                      </a:r>
                      <a:endParaRPr lang="en-US" sz="2400" b="1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Description</a:t>
                      </a:r>
                      <a:endParaRPr lang="en-US" sz="2400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UWM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Unweighted</a:t>
                      </a:r>
                      <a:r>
                        <a:rPr kumimoji="0"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mean of judges</a:t>
                      </a:r>
                      <a:r>
                        <a:rPr kumimoji="0" lang="en-US" sz="2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with 20 or more items </a:t>
                      </a:r>
                      <a:endParaRPr lang="en-US" sz="2400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70C0"/>
                          </a:solidFill>
                        </a:rPr>
                        <a:t>BWM</a:t>
                      </a:r>
                      <a:endParaRPr lang="en-US" sz="2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Weighted mean based on </a:t>
                      </a:r>
                      <a:r>
                        <a:rPr lang="en-US" sz="2400" b="1" dirty="0" smtClean="0"/>
                        <a:t>past</a:t>
                      </a:r>
                      <a:r>
                        <a:rPr lang="en-US" sz="2400" dirty="0" smtClean="0"/>
                        <a:t> Scores</a:t>
                      </a:r>
                      <a:r>
                        <a:rPr lang="en-US" sz="2400" baseline="0" dirty="0" smtClean="0"/>
                        <a:t> of </a:t>
                      </a:r>
                      <a:r>
                        <a:rPr kumimoji="0"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judges</a:t>
                      </a:r>
                      <a:r>
                        <a:rPr kumimoji="0" lang="en-US" sz="2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who answered at least 20 items 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040524" y="6255982"/>
            <a:ext cx="807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BWM</a:t>
            </a:r>
            <a:r>
              <a:rPr lang="en-US" dirty="0" smtClean="0"/>
              <a:t> was </a:t>
            </a:r>
            <a:r>
              <a:rPr lang="en-US" dirty="0"/>
              <a:t>cross-validated. </a:t>
            </a:r>
          </a:p>
        </p:txBody>
      </p:sp>
    </p:spTree>
    <p:extLst>
      <p:ext uri="{BB962C8B-B14F-4D97-AF65-F5344CB8AC3E}">
        <p14:creationId xmlns:p14="http://schemas.microsoft.com/office/powerpoint/2010/main" val="1890171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CWM beats all models in Period 1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9131076"/>
              </p:ext>
            </p:extLst>
          </p:nvPr>
        </p:nvGraphicFramePr>
        <p:xfrm>
          <a:off x="295071" y="2200748"/>
          <a:ext cx="8639380" cy="424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Document" r:id="rId4" imgW="5600700" imgH="2794000" progId="Word.Document.12">
                  <p:embed/>
                </p:oleObj>
              </mc:Choice>
              <mc:Fallback>
                <p:oleObj name="Document" r:id="rId4" imgW="5600700" imgH="2794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5071" y="2200748"/>
                        <a:ext cx="8639380" cy="4243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6802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training and team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81" y="1876994"/>
            <a:ext cx="8459008" cy="46522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5322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CWM beats all models in Period 2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1807246"/>
              </p:ext>
            </p:extLst>
          </p:nvPr>
        </p:nvGraphicFramePr>
        <p:xfrm>
          <a:off x="385763" y="2171700"/>
          <a:ext cx="8440737" cy="474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Document" r:id="rId4" imgW="5600700" imgH="3238500" progId="Word.Document.12">
                  <p:embed/>
                </p:oleObj>
              </mc:Choice>
              <mc:Fallback>
                <p:oleObj name="Document" r:id="rId4" imgW="5600700" imgH="3238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5763" y="2171700"/>
                        <a:ext cx="8440737" cy="4745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2909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facilitation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08" y="1834359"/>
            <a:ext cx="8446180" cy="4874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7052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Discrimination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91" y="1417638"/>
            <a:ext cx="7907597" cy="50349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9865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920" y="1051870"/>
            <a:ext cx="7498080" cy="597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479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53563" y="1276530"/>
            <a:ext cx="7660086" cy="54403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Robustness: Dishonest forecasters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608" y="1417638"/>
            <a:ext cx="6501487" cy="457669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435607" y="6255766"/>
            <a:ext cx="5959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50 run simulations using Teams form Period 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918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benefit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799"/>
            <a:ext cx="7498080" cy="5095415"/>
          </a:xfrm>
        </p:spPr>
        <p:txBody>
          <a:bodyPr>
            <a:normAutofit fontScale="77500" lnSpcReduction="20000"/>
          </a:bodyPr>
          <a:lstStyle/>
          <a:p>
            <a:pPr marL="82296" indent="0">
              <a:buNone/>
            </a:pPr>
            <a:r>
              <a:rPr lang="en-US" dirty="0" smtClean="0"/>
              <a:t>Cost function= </a:t>
            </a:r>
            <a:r>
              <a:rPr lang="en-US" i="1" dirty="0" smtClean="0"/>
              <a:t>Items (I) </a:t>
            </a:r>
            <a:r>
              <a:rPr lang="en-US" i="1" dirty="0"/>
              <a:t>* </a:t>
            </a:r>
            <a:r>
              <a:rPr lang="en-US" i="1" dirty="0" smtClean="0"/>
              <a:t>Judges(J) </a:t>
            </a:r>
            <a:r>
              <a:rPr lang="en-US" i="1" dirty="0"/>
              <a:t>* Cost </a:t>
            </a:r>
            <a:r>
              <a:rPr lang="en-US" i="1" dirty="0" smtClean="0"/>
              <a:t>(C)</a:t>
            </a:r>
          </a:p>
          <a:p>
            <a:pPr marL="82296" indent="0">
              <a:buNone/>
            </a:pPr>
            <a:endParaRPr lang="en-US" dirty="0" smtClean="0"/>
          </a:p>
          <a:p>
            <a:r>
              <a:rPr lang="en-US" dirty="0" smtClean="0"/>
              <a:t>Experts are costly </a:t>
            </a:r>
          </a:p>
          <a:p>
            <a:r>
              <a:rPr lang="en-US" dirty="0" smtClean="0"/>
              <a:t>Training questions require time</a:t>
            </a:r>
          </a:p>
          <a:p>
            <a:pPr marL="82296" indent="0">
              <a:buNone/>
            </a:pPr>
            <a:endParaRPr lang="en-US" dirty="0" smtClean="0"/>
          </a:p>
          <a:p>
            <a:pPr>
              <a:buFont typeface="Wingdings" charset="0"/>
              <a:buChar char="è"/>
            </a:pPr>
            <a:r>
              <a:rPr lang="en-US" b="1" dirty="0" smtClean="0">
                <a:solidFill>
                  <a:schemeClr val="accent6"/>
                </a:solidFill>
                <a:sym typeface="Wingdings"/>
              </a:rPr>
              <a:t>Maintain accuracy level </a:t>
            </a:r>
          </a:p>
          <a:p>
            <a:pPr marL="82296" indent="0">
              <a:buNone/>
            </a:pPr>
            <a:endParaRPr lang="en-US" b="1" dirty="0" smtClean="0">
              <a:solidFill>
                <a:schemeClr val="accent6"/>
              </a:solidFill>
              <a:sym typeface="Wingdings"/>
            </a:endParaRPr>
          </a:p>
          <a:p>
            <a:pPr marL="82296" indent="0">
              <a:buNone/>
            </a:pPr>
            <a:r>
              <a:rPr lang="en-US" b="1" dirty="0" smtClean="0">
                <a:sym typeface="Wingdings"/>
              </a:rPr>
              <a:t>Two scenarios </a:t>
            </a:r>
            <a:r>
              <a:rPr lang="en-US" sz="2900" dirty="0" smtClean="0">
                <a:sym typeface="Wingdings"/>
              </a:rPr>
              <a:t>(</a:t>
            </a:r>
            <a:r>
              <a:rPr lang="en-US" sz="2900" dirty="0" err="1" smtClean="0">
                <a:sym typeface="Wingdings"/>
              </a:rPr>
              <a:t>Ind</a:t>
            </a:r>
            <a:r>
              <a:rPr lang="en-US" sz="2900" dirty="0" smtClean="0">
                <a:sym typeface="Wingdings"/>
              </a:rPr>
              <a:t>-T from Period 2, to predict 36 items)</a:t>
            </a:r>
            <a:r>
              <a:rPr lang="en-US" b="1" dirty="0" smtClean="0">
                <a:sym typeface="Wingdings"/>
              </a:rPr>
              <a:t>: 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>
                <a:sym typeface="Wingdings"/>
              </a:rPr>
              <a:t>R</a:t>
            </a:r>
            <a:r>
              <a:rPr lang="en-US" dirty="0" smtClean="0">
                <a:sym typeface="Wingdings"/>
              </a:rPr>
              <a:t>educe cost by eliminating less contributing judges 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>
                <a:sym typeface="Wingdings"/>
              </a:rPr>
              <a:t>Reduce cost by randomly eliminating judges</a:t>
            </a:r>
          </a:p>
          <a:p>
            <a:pPr marL="596646" indent="-514350">
              <a:buFont typeface="+mj-lt"/>
              <a:buAutoNum type="arabicPeriod"/>
            </a:pPr>
            <a:endParaRPr lang="en-US" dirty="0">
              <a:sym typeface="Wingdings"/>
            </a:endParaRPr>
          </a:p>
          <a:p>
            <a:pPr marL="82296" indent="0">
              <a:buNone/>
            </a:pPr>
            <a:r>
              <a:rPr lang="en-US" dirty="0" smtClean="0"/>
              <a:t>Reduce Cost function = (</a:t>
            </a:r>
            <a:r>
              <a:rPr lang="en-US" i="1" dirty="0"/>
              <a:t>p </a:t>
            </a:r>
            <a:r>
              <a:rPr lang="en-US" dirty="0"/>
              <a:t>+ (1-</a:t>
            </a:r>
            <a:r>
              <a:rPr lang="en-US" i="1" dirty="0"/>
              <a:t>p</a:t>
            </a:r>
            <a:r>
              <a:rPr lang="en-US" dirty="0"/>
              <a:t>)</a:t>
            </a:r>
            <a:r>
              <a:rPr lang="en-US" i="1" dirty="0"/>
              <a:t>w</a:t>
            </a:r>
            <a:r>
              <a:rPr lang="en-US" dirty="0"/>
              <a:t>)</a:t>
            </a:r>
            <a:r>
              <a:rPr lang="en-US" i="1" dirty="0"/>
              <a:t> I</a:t>
            </a:r>
            <a:r>
              <a:rPr lang="en-US" dirty="0"/>
              <a:t> </a:t>
            </a:r>
            <a:r>
              <a:rPr lang="en-US" i="1" dirty="0" smtClean="0"/>
              <a:t>J C </a:t>
            </a:r>
            <a:endParaRPr lang="en-US" dirty="0" smtClean="0">
              <a:sym typeface="Wingding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76695" y="2224271"/>
            <a:ext cx="3100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(subset </a:t>
            </a:r>
            <a:r>
              <a:rPr lang="en-US" i="1" dirty="0"/>
              <a:t>J</a:t>
            </a:r>
            <a:r>
              <a:rPr lang="en-US" dirty="0"/>
              <a:t>, </a:t>
            </a:r>
            <a:r>
              <a:rPr lang="en-US" i="1" dirty="0"/>
              <a:t>w</a:t>
            </a:r>
            <a:r>
              <a:rPr lang="en-US" dirty="0"/>
              <a:t>, where 0 &lt; </a:t>
            </a:r>
            <a:r>
              <a:rPr lang="en-US" i="1" dirty="0"/>
              <a:t>w </a:t>
            </a:r>
            <a:r>
              <a:rPr lang="en-US" dirty="0"/>
              <a:t>&lt; 1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50479" y="2593603"/>
            <a:ext cx="2894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(subset </a:t>
            </a:r>
            <a:r>
              <a:rPr lang="en-US" i="1" dirty="0"/>
              <a:t>I</a:t>
            </a:r>
            <a:r>
              <a:rPr lang="en-US" dirty="0"/>
              <a:t>, </a:t>
            </a:r>
            <a:r>
              <a:rPr lang="en-US" i="1" dirty="0"/>
              <a:t>p</a:t>
            </a:r>
            <a:r>
              <a:rPr lang="en-US" dirty="0"/>
              <a:t>, where 0 &lt; </a:t>
            </a:r>
            <a:r>
              <a:rPr lang="en-US" i="1" dirty="0"/>
              <a:t>p</a:t>
            </a:r>
            <a:r>
              <a:rPr lang="en-US" dirty="0"/>
              <a:t> &lt; 1)</a:t>
            </a:r>
          </a:p>
        </p:txBody>
      </p:sp>
    </p:spTree>
    <p:extLst>
      <p:ext uri="{BB962C8B-B14F-4D97-AF65-F5344CB8AC3E}">
        <p14:creationId xmlns:p14="http://schemas.microsoft.com/office/powerpoint/2010/main" val="3696662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Harnessing the wisdom of the crowd to forecast world events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2977444"/>
            <a:ext cx="7498080" cy="3270956"/>
          </a:xfrm>
        </p:spPr>
        <p:txBody>
          <a:bodyPr>
            <a:normAutofit fontScale="62500" lnSpcReduction="20000"/>
          </a:bodyPr>
          <a:lstStyle/>
          <a:p>
            <a:pPr>
              <a:spcAft>
                <a:spcPts val="800"/>
              </a:spcAft>
            </a:pPr>
            <a:r>
              <a:rPr lang="en-US" dirty="0"/>
              <a:t>IARPA created the ACE Program to dramatically enhance the accuracy, precision, and timeliness of intelligence </a:t>
            </a:r>
            <a:r>
              <a:rPr lang="en-US" dirty="0" smtClean="0"/>
              <a:t>forecasts</a:t>
            </a:r>
            <a:endParaRPr lang="en-US" dirty="0"/>
          </a:p>
          <a:p>
            <a:pPr>
              <a:spcAft>
                <a:spcPts val="800"/>
              </a:spcAft>
            </a:pPr>
            <a:r>
              <a:rPr lang="en-US" dirty="0"/>
              <a:t>Development of advanced techniques that elicit, weight, and combine judgments </a:t>
            </a:r>
          </a:p>
          <a:p>
            <a:pPr>
              <a:spcAft>
                <a:spcPts val="800"/>
              </a:spcAft>
            </a:pPr>
            <a:r>
              <a:rPr lang="en-US" dirty="0"/>
              <a:t>Five university-based teams enter the 2011-2015  tournament (GJP eliminated the other 4 teams after the second year) </a:t>
            </a:r>
          </a:p>
          <a:p>
            <a:pPr>
              <a:spcAft>
                <a:spcPts val="800"/>
              </a:spcAft>
            </a:pPr>
            <a:r>
              <a:rPr lang="en-US" dirty="0"/>
              <a:t>Each team submitted forecasts each day for each question</a:t>
            </a:r>
            <a:r>
              <a:rPr lang="en-US" dirty="0" smtClean="0"/>
              <a:t>, </a:t>
            </a:r>
            <a:r>
              <a:rPr lang="en-US" dirty="0"/>
              <a:t>using methods of its choice </a:t>
            </a:r>
          </a:p>
          <a:p>
            <a:pPr>
              <a:spcAft>
                <a:spcPts val="800"/>
              </a:spcAft>
            </a:pPr>
            <a:r>
              <a:rPr lang="en-US" dirty="0"/>
              <a:t>IARPA has posed </a:t>
            </a:r>
            <a:r>
              <a:rPr lang="en-US" dirty="0" smtClean="0"/>
              <a:t>over </a:t>
            </a:r>
            <a:r>
              <a:rPr lang="en-US" dirty="0"/>
              <a:t>5</a:t>
            </a:r>
            <a:r>
              <a:rPr lang="en-US" dirty="0" smtClean="0"/>
              <a:t>00 </a:t>
            </a:r>
            <a:r>
              <a:rPr lang="en-US" dirty="0"/>
              <a:t>questions </a:t>
            </a:r>
            <a:r>
              <a:rPr lang="en-US" dirty="0" smtClean="0"/>
              <a:t>for the </a:t>
            </a:r>
            <a:r>
              <a:rPr lang="en-US" dirty="0"/>
              <a:t>last </a:t>
            </a:r>
            <a:r>
              <a:rPr lang="en-US" dirty="0" smtClean="0"/>
              <a:t>4 </a:t>
            </a:r>
            <a:r>
              <a:rPr lang="en-US" dirty="0"/>
              <a:t>years</a:t>
            </a:r>
            <a:r>
              <a:rPr lang="en-US" dirty="0" smtClean="0"/>
              <a:t>: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699396" y="1290538"/>
            <a:ext cx="6579696" cy="1372178"/>
            <a:chOff x="656135" y="1234094"/>
            <a:chExt cx="7010400" cy="1828800"/>
          </a:xfrm>
        </p:grpSpPr>
        <p:pic>
          <p:nvPicPr>
            <p:cNvPr id="5" name="Picture 4" descr="C:\Users\mellers\Pictures\glob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5136" y="1237209"/>
              <a:ext cx="2057400" cy="18256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 descr="C:\Users\mellers\Pictures\treaties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135" y="1234094"/>
              <a:ext cx="1752600" cy="18287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C:\Users\mellers\Pictures\military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7978" y="1234094"/>
              <a:ext cx="1518557" cy="182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C:\Users\mellers\Pictures\missle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2943" y="1237209"/>
              <a:ext cx="1834592" cy="18256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41492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65" b="11397"/>
          <a:stretch/>
        </p:blipFill>
        <p:spPr bwMode="auto">
          <a:xfrm>
            <a:off x="4207972" y="3784166"/>
            <a:ext cx="4725716" cy="27953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Cost benefit analysis with top contributors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9" b="11882"/>
          <a:stretch/>
        </p:blipFill>
        <p:spPr bwMode="auto">
          <a:xfrm>
            <a:off x="295588" y="1521369"/>
            <a:ext cx="5310765" cy="28403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06353" y="1764946"/>
            <a:ext cx="29617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CWM: </a:t>
            </a:r>
          </a:p>
          <a:p>
            <a:r>
              <a:rPr lang="en-US" dirty="0" smtClean="0"/>
              <a:t>Top 20 contributors</a:t>
            </a:r>
          </a:p>
          <a:p>
            <a:r>
              <a:rPr lang="en-US" dirty="0" smtClean="0"/>
              <a:t>25 practice questions</a:t>
            </a:r>
          </a:p>
          <a:p>
            <a:r>
              <a:rPr lang="en-US" dirty="0" smtClean="0"/>
              <a:t>57% saving  =&gt; 95.29 Score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4267" y="4866097"/>
            <a:ext cx="296177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CWM vs. BWM: </a:t>
            </a:r>
          </a:p>
          <a:p>
            <a:r>
              <a:rPr lang="en-US" dirty="0" smtClean="0"/>
              <a:t>PRI: 27.22% better than BWM</a:t>
            </a:r>
          </a:p>
          <a:p>
            <a:r>
              <a:rPr lang="en-US" dirty="0" err="1" smtClean="0"/>
              <a:t>SD</a:t>
            </a:r>
            <a:r>
              <a:rPr lang="en-US" baseline="-25000" dirty="0" err="1" smtClean="0"/>
              <a:t>cwm</a:t>
            </a:r>
            <a:r>
              <a:rPr lang="en-US" dirty="0" smtClean="0"/>
              <a:t>: 0.59</a:t>
            </a:r>
          </a:p>
          <a:p>
            <a:r>
              <a:rPr lang="en-US" dirty="0" err="1" smtClean="0"/>
              <a:t>SD</a:t>
            </a:r>
            <a:r>
              <a:rPr lang="en-US" baseline="-25000" dirty="0" err="1" smtClean="0"/>
              <a:t>bwm</a:t>
            </a:r>
            <a:r>
              <a:rPr lang="en-US" dirty="0" smtClean="0"/>
              <a:t>: 0.91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794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Cost benefit analysis with random forecasters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94" b="11223"/>
          <a:stretch/>
        </p:blipFill>
        <p:spPr bwMode="auto">
          <a:xfrm>
            <a:off x="3694805" y="3655890"/>
            <a:ext cx="5341515" cy="30738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49" b="10917"/>
          <a:stretch/>
        </p:blipFill>
        <p:spPr bwMode="auto">
          <a:xfrm>
            <a:off x="319660" y="1417638"/>
            <a:ext cx="5055768" cy="27471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06353" y="1764946"/>
            <a:ext cx="29617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CWM: </a:t>
            </a:r>
          </a:p>
          <a:p>
            <a:r>
              <a:rPr lang="en-US" dirty="0" smtClean="0"/>
              <a:t>15 contributors</a:t>
            </a:r>
          </a:p>
          <a:p>
            <a:r>
              <a:rPr lang="en-US" dirty="0" smtClean="0"/>
              <a:t>40 practice questions</a:t>
            </a:r>
          </a:p>
          <a:p>
            <a:r>
              <a:rPr lang="en-US" dirty="0" smtClean="0"/>
              <a:t>46% saving  =&gt; 93.97 Score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53437" y="6360388"/>
            <a:ext cx="2220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50 run simulations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706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Summary of contribution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16138" y="1600200"/>
            <a:ext cx="8027861" cy="4873752"/>
          </a:xfrm>
        </p:spPr>
        <p:txBody>
          <a:bodyPr>
            <a:noAutofit/>
          </a:bodyPr>
          <a:lstStyle/>
          <a:p>
            <a:r>
              <a:rPr lang="en-US" sz="2400" dirty="0" smtClean="0"/>
              <a:t>Measure of contribution is simple, reliable and useful for assessing forecaster’s performance.</a:t>
            </a:r>
          </a:p>
          <a:p>
            <a:r>
              <a:rPr lang="en-US" sz="2400" dirty="0" smtClean="0"/>
              <a:t>CWM is a better weighting tool in the aggregation process than those built solely on past, individual performance (BWM). </a:t>
            </a:r>
          </a:p>
          <a:p>
            <a:pPr marL="82296" indent="0">
              <a:buNone/>
            </a:pPr>
            <a:r>
              <a:rPr lang="en-US" sz="2400" dirty="0" smtClean="0"/>
              <a:t>=&gt; </a:t>
            </a:r>
            <a:r>
              <a:rPr lang="en-US" sz="2400" b="1" dirty="0" smtClean="0">
                <a:solidFill>
                  <a:srgbClr val="C00000"/>
                </a:solidFill>
              </a:rPr>
              <a:t>weighting people who have knowledge against the crowd</a:t>
            </a:r>
          </a:p>
          <a:p>
            <a:r>
              <a:rPr lang="en-US" sz="2400" dirty="0" smtClean="0"/>
              <a:t>CWM works best when there is</a:t>
            </a:r>
            <a:r>
              <a:rPr lang="en-US" sz="2400" dirty="0"/>
              <a:t> expertise in the crowd: </a:t>
            </a:r>
            <a:r>
              <a:rPr lang="en-US" sz="2000" dirty="0" smtClean="0"/>
              <a:t>training or teaming</a:t>
            </a:r>
            <a:endParaRPr lang="en-US" sz="2000" dirty="0"/>
          </a:p>
          <a:p>
            <a:r>
              <a:rPr lang="en-US" sz="2400" dirty="0" smtClean="0"/>
              <a:t>CWM is robust (time, length of items </a:t>
            </a:r>
            <a:r>
              <a:rPr lang="en-US" sz="2400" dirty="0"/>
              <a:t>a</a:t>
            </a:r>
            <a:r>
              <a:rPr lang="en-US" sz="2400" dirty="0" smtClean="0"/>
              <a:t>nd dishonest forecasters). </a:t>
            </a:r>
          </a:p>
          <a:p>
            <a:r>
              <a:rPr lang="en-US" sz="2400" dirty="0" smtClean="0"/>
              <a:t>CWM can reduce the cost of expert judgment.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08124" y="6243276"/>
            <a:ext cx="609600" cy="521208"/>
          </a:xfrm>
          <a:prstGeom prst="rect">
            <a:avLst/>
          </a:prstGeom>
        </p:spPr>
        <p:txBody>
          <a:bodyPr/>
          <a:lstStyle/>
          <a:p>
            <a:fld id="{335D2621-BD89-4533-B978-59298EF7D34D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686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www.goodjudgmentproject.com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52578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work was supported, in part, by the Intelligence Advanced Research Projects Activity (IARPA) via Department of Interior National Business </a:t>
            </a:r>
            <a:r>
              <a:rPr lang="en-US" dirty="0" smtClean="0"/>
              <a:t>Center.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32560" y="2967335"/>
            <a:ext cx="7142326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Budescu</a:t>
            </a:r>
            <a:r>
              <a:rPr lang="en-US" sz="2400" dirty="0"/>
              <a:t>, D.V. &amp; Chen, E. (2015). Identifying expertise to extract the Wisdom of Crowds. </a:t>
            </a:r>
            <a:r>
              <a:rPr lang="en-US" sz="2400" i="1" dirty="0"/>
              <a:t>Management Science</a:t>
            </a:r>
            <a:r>
              <a:rPr lang="en-US" sz="2400" dirty="0"/>
              <a:t>, 61(2), 267-280. </a:t>
            </a:r>
          </a:p>
        </p:txBody>
      </p:sp>
    </p:spTree>
    <p:extLst>
      <p:ext uri="{BB962C8B-B14F-4D97-AF65-F5344CB8AC3E}">
        <p14:creationId xmlns:p14="http://schemas.microsoft.com/office/powerpoint/2010/main" val="1445529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Wisdom of the crowd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535033"/>
            <a:ext cx="5384532" cy="2743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Collective intelligence</a:t>
            </a:r>
          </a:p>
          <a:p>
            <a:pPr lvl="1"/>
            <a:r>
              <a:rPr lang="en-US" dirty="0" smtClean="0"/>
              <a:t>Average responses</a:t>
            </a:r>
          </a:p>
          <a:p>
            <a:pPr lvl="1"/>
            <a:r>
              <a:rPr lang="en-US" dirty="0" smtClean="0"/>
              <a:t>Diminish individual errors</a:t>
            </a:r>
          </a:p>
          <a:p>
            <a:pPr lvl="1"/>
            <a:r>
              <a:rPr lang="en-US" dirty="0" smtClean="0"/>
              <a:t>Knowledgeable and diverse</a:t>
            </a:r>
          </a:p>
          <a:p>
            <a:pPr lvl="1"/>
            <a:r>
              <a:rPr lang="en-US" dirty="0" smtClean="0"/>
              <a:t>Better than or equal to:</a:t>
            </a:r>
          </a:p>
          <a:p>
            <a:pPr lvl="2"/>
            <a:r>
              <a:rPr lang="en-US" sz="2200" dirty="0" smtClean="0"/>
              <a:t>Average individual</a:t>
            </a:r>
          </a:p>
          <a:p>
            <a:pPr lvl="2"/>
            <a:r>
              <a:rPr lang="en-US" sz="2200" dirty="0" smtClean="0"/>
              <a:t>Randomly selected individual</a:t>
            </a:r>
          </a:p>
          <a:p>
            <a:pPr lvl="2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934200" y="3557002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Sir Francis Galton’s ox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4961208" y="4494068"/>
            <a:ext cx="0" cy="16002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622733" y="4093567"/>
            <a:ext cx="1029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Truth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04167" y="6128062"/>
            <a:ext cx="514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(b)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6072768" y="4494068"/>
            <a:ext cx="0" cy="16002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844168" y="6128062"/>
            <a:ext cx="514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(c)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029" name="Picture 5" descr="C:\Users\Eva Chen\AppData\Local\Microsoft\Windows\Temporary Internet Files\Content.IE5\43BUTUO9\MC90032446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368" y="1716326"/>
            <a:ext cx="2053432" cy="169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Straight Connector 25"/>
          <p:cNvCxnSpPr/>
          <p:nvPr/>
        </p:nvCxnSpPr>
        <p:spPr>
          <a:xfrm>
            <a:off x="4192801" y="4471942"/>
            <a:ext cx="0" cy="16002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935760" y="6105936"/>
            <a:ext cx="514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(a)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635663" y="5523948"/>
            <a:ext cx="2038618" cy="723840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272146" y="4466225"/>
            <a:ext cx="7871854" cy="2096600"/>
            <a:chOff x="533400" y="4343400"/>
            <a:chExt cx="8608454" cy="2096600"/>
          </a:xfrm>
        </p:grpSpPr>
        <p:grpSp>
          <p:nvGrpSpPr>
            <p:cNvPr id="19" name="Group 18"/>
            <p:cNvGrpSpPr/>
            <p:nvPr/>
          </p:nvGrpSpPr>
          <p:grpSpPr>
            <a:xfrm>
              <a:off x="533400" y="4343400"/>
              <a:ext cx="8608454" cy="2089762"/>
              <a:chOff x="533400" y="4343400"/>
              <a:chExt cx="8608454" cy="2089762"/>
            </a:xfrm>
          </p:grpSpPr>
          <p:cxnSp>
            <p:nvCxnSpPr>
              <p:cNvPr id="6" name="Straight Connector 5"/>
              <p:cNvCxnSpPr/>
              <p:nvPr/>
            </p:nvCxnSpPr>
            <p:spPr>
              <a:xfrm>
                <a:off x="1524000" y="5943600"/>
                <a:ext cx="6019800" cy="0"/>
              </a:xfrm>
              <a:prstGeom prst="line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Freeform 10"/>
              <p:cNvSpPr/>
              <p:nvPr/>
            </p:nvSpPr>
            <p:spPr>
              <a:xfrm>
                <a:off x="1918952" y="4637468"/>
                <a:ext cx="3415048" cy="1229932"/>
              </a:xfrm>
              <a:custGeom>
                <a:avLst/>
                <a:gdLst>
                  <a:gd name="connsiteX0" fmla="*/ 0 w 2343955"/>
                  <a:gd name="connsiteY0" fmla="*/ 785611 h 785611"/>
                  <a:gd name="connsiteX1" fmla="*/ 412124 w 2343955"/>
                  <a:gd name="connsiteY1" fmla="*/ 643944 h 785611"/>
                  <a:gd name="connsiteX2" fmla="*/ 1262130 w 2343955"/>
                  <a:gd name="connsiteY2" fmla="*/ 0 h 785611"/>
                  <a:gd name="connsiteX3" fmla="*/ 1970468 w 2343955"/>
                  <a:gd name="connsiteY3" fmla="*/ 643944 h 785611"/>
                  <a:gd name="connsiteX4" fmla="*/ 2279561 w 2343955"/>
                  <a:gd name="connsiteY4" fmla="*/ 759854 h 785611"/>
                  <a:gd name="connsiteX5" fmla="*/ 2343955 w 2343955"/>
                  <a:gd name="connsiteY5" fmla="*/ 759854 h 7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43955" h="785611">
                    <a:moveTo>
                      <a:pt x="0" y="785611"/>
                    </a:moveTo>
                    <a:cubicBezTo>
                      <a:pt x="100884" y="780245"/>
                      <a:pt x="201769" y="774879"/>
                      <a:pt x="412124" y="643944"/>
                    </a:cubicBezTo>
                    <a:cubicBezTo>
                      <a:pt x="622479" y="513009"/>
                      <a:pt x="1002406" y="0"/>
                      <a:pt x="1262130" y="0"/>
                    </a:cubicBezTo>
                    <a:cubicBezTo>
                      <a:pt x="1521854" y="0"/>
                      <a:pt x="1800896" y="517302"/>
                      <a:pt x="1970468" y="643944"/>
                    </a:cubicBezTo>
                    <a:cubicBezTo>
                      <a:pt x="2140040" y="770586"/>
                      <a:pt x="2217313" y="740536"/>
                      <a:pt x="2279561" y="759854"/>
                    </a:cubicBezTo>
                    <a:cubicBezTo>
                      <a:pt x="2341809" y="779172"/>
                      <a:pt x="2342882" y="769513"/>
                      <a:pt x="2343955" y="759854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 flipV="1">
                <a:off x="1524000" y="4343400"/>
                <a:ext cx="0" cy="1600200"/>
              </a:xfrm>
              <a:prstGeom prst="line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533400" y="4774168"/>
                <a:ext cx="914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# of</a:t>
                </a:r>
              </a:p>
              <a:p>
                <a:r>
                  <a:rPr lang="en-US" dirty="0" smtClean="0"/>
                  <a:t>Judges</a:t>
                </a:r>
                <a:endParaRPr lang="en-US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6476999" y="6186941"/>
                <a:ext cx="266485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/>
                  <a:t>Adapted from: </a:t>
                </a:r>
                <a:r>
                  <a:rPr lang="en-US" sz="1000" dirty="0" err="1"/>
                  <a:t>Larrick</a:t>
                </a:r>
                <a:r>
                  <a:rPr lang="en-US" sz="1000" dirty="0"/>
                  <a:t>, Mannes and </a:t>
                </a:r>
                <a:r>
                  <a:rPr lang="en-US" sz="1000" dirty="0" err="1"/>
                  <a:t>Soll</a:t>
                </a:r>
                <a:r>
                  <a:rPr lang="en-US" sz="1000" dirty="0"/>
                  <a:t> (2012)</a:t>
                </a: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1557270" y="6070668"/>
              <a:ext cx="16431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Weight of ox</a:t>
              </a:r>
              <a:endParaRPr lang="en-US" dirty="0"/>
            </a:p>
          </p:txBody>
        </p:sp>
      </p:grp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8613648" y="6456218"/>
            <a:ext cx="457200" cy="476250"/>
          </a:xfrm>
        </p:spPr>
        <p:txBody>
          <a:bodyPr/>
          <a:lstStyle/>
          <a:p>
            <a:fld id="{19505ABB-0BF5-4855-8260-A79DA90F6B2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930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21" grpId="0"/>
      <p:bldP spid="24" grpId="0"/>
      <p:bldP spid="27" grpId="0"/>
      <p:bldP spid="30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Aggregation of judgment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600200"/>
            <a:ext cx="5715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Methods for aggregation </a:t>
            </a:r>
          </a:p>
          <a:p>
            <a:pPr lvl="1"/>
            <a:r>
              <a:rPr lang="en-US" dirty="0" smtClean="0"/>
              <a:t>Behavioral </a:t>
            </a:r>
            <a:r>
              <a:rPr lang="en-US" sz="2000" dirty="0" smtClean="0"/>
              <a:t>(e.g., jury and committee)</a:t>
            </a:r>
          </a:p>
          <a:p>
            <a:pPr lvl="1"/>
            <a:r>
              <a:rPr lang="en-US" dirty="0" smtClean="0"/>
              <a:t>Markets </a:t>
            </a:r>
            <a:r>
              <a:rPr lang="en-US" sz="2000" dirty="0" smtClean="0"/>
              <a:t>(e.g., prediction markets)</a:t>
            </a:r>
          </a:p>
          <a:p>
            <a:pPr lvl="1"/>
            <a:r>
              <a:rPr lang="en-US" dirty="0" smtClean="0"/>
              <a:t>Mathematical</a:t>
            </a:r>
          </a:p>
          <a:p>
            <a:pPr lvl="2"/>
            <a:r>
              <a:rPr lang="en-US" dirty="0" smtClean="0"/>
              <a:t>Bayesian models</a:t>
            </a:r>
          </a:p>
          <a:p>
            <a:pPr lvl="2"/>
            <a:r>
              <a:rPr lang="en-US" dirty="0" smtClean="0"/>
              <a:t>Weighting models</a:t>
            </a:r>
          </a:p>
          <a:p>
            <a:r>
              <a:rPr lang="en-US" dirty="0" smtClean="0"/>
              <a:t>Bases for weights</a:t>
            </a:r>
          </a:p>
          <a:p>
            <a:pPr lvl="1"/>
            <a:r>
              <a:rPr lang="en-US" dirty="0" smtClean="0"/>
              <a:t>Past performance</a:t>
            </a:r>
          </a:p>
          <a:p>
            <a:pPr lvl="1"/>
            <a:r>
              <a:rPr lang="en-US" dirty="0" smtClean="0"/>
              <a:t>Test performance (Cooke)</a:t>
            </a:r>
            <a:endParaRPr lang="en-US" dirty="0"/>
          </a:p>
        </p:txBody>
      </p:sp>
      <p:pic>
        <p:nvPicPr>
          <p:cNvPr id="2050" name="Picture 2" descr="C:\Users\Eva Chen\AppData\Local\Microsoft\Windows\Temporary Internet Files\Content.IE5\43BUTUO9\MC90019886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86200"/>
            <a:ext cx="1838325" cy="187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05ABB-0BF5-4855-8260-A79DA90F6B2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9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Identifying  experts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08124" y="6243276"/>
            <a:ext cx="609600" cy="521208"/>
          </a:xfrm>
          <a:prstGeom prst="rect">
            <a:avLst/>
          </a:prstGeom>
        </p:spPr>
        <p:txBody>
          <a:bodyPr/>
          <a:lstStyle/>
          <a:p>
            <a:fld id="{F306E477-88E5-429A-B289-C81DEBA80E8E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80" y="3189545"/>
            <a:ext cx="2754470" cy="3439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80" y="3189545"/>
            <a:ext cx="2789350" cy="3483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99" y="3264125"/>
            <a:ext cx="2779713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469542" y="3275018"/>
            <a:ext cx="2754470" cy="3483414"/>
            <a:chOff x="-2032157" y="3581400"/>
            <a:chExt cx="2754470" cy="3483414"/>
          </a:xfrm>
        </p:grpSpPr>
        <p:sp>
          <p:nvSpPr>
            <p:cNvPr id="8" name="Oval 7"/>
            <p:cNvSpPr/>
            <p:nvPr/>
          </p:nvSpPr>
          <p:spPr>
            <a:xfrm>
              <a:off x="-2032157" y="3581400"/>
              <a:ext cx="2754470" cy="3483414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 smtClean="0">
                  <a:solidFill>
                    <a:schemeClr val="accent4">
                      <a:lumMod val="75000"/>
                    </a:schemeClr>
                  </a:solidFill>
                </a:rPr>
                <a:t>9</a:t>
              </a:r>
              <a:endParaRPr lang="en-US" sz="60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-533401" y="5871490"/>
              <a:ext cx="927301" cy="914400"/>
              <a:chOff x="-457201" y="4038600"/>
              <a:chExt cx="927301" cy="914400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-457201" y="4038600"/>
                <a:ext cx="927301" cy="914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074" name="Picture 2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39512" y="4114800"/>
                <a:ext cx="481013" cy="7556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15" name="Rounded Rectangular Callout 14"/>
          <p:cNvSpPr/>
          <p:nvPr/>
        </p:nvSpPr>
        <p:spPr>
          <a:xfrm>
            <a:off x="3048000" y="6248400"/>
            <a:ext cx="2895600" cy="510032"/>
          </a:xfrm>
          <a:prstGeom prst="wedgeRoundRectCallout">
            <a:avLst>
              <a:gd name="adj1" fmla="val -65514"/>
              <a:gd name="adj2" fmla="val -58705"/>
              <a:gd name="adj3" fmla="val 16667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Contribution:  10 - 9  = 1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200400" y="1600200"/>
            <a:ext cx="54102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Contribution: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Measure the expertise that the judge brings to the group.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Aggregation of judge’s impact on the group performance (Score) across all items (</a:t>
            </a:r>
            <a:r>
              <a:rPr lang="en-US" sz="2400" dirty="0" err="1" smtClean="0"/>
              <a:t>i</a:t>
            </a:r>
            <a:r>
              <a:rPr lang="en-US" sz="2400" dirty="0" smtClean="0"/>
              <a:t>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13259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smtClean="0"/>
              <a:t>Aggregation Model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162754" y="1739274"/>
            <a:ext cx="8192911" cy="949979"/>
            <a:chOff x="457200" y="3000753"/>
            <a:chExt cx="8421757" cy="949979"/>
          </a:xfrm>
        </p:grpSpPr>
        <p:sp>
          <p:nvSpPr>
            <p:cNvPr id="5" name="TextBox 4"/>
            <p:cNvSpPr txBox="1"/>
            <p:nvPr/>
          </p:nvSpPr>
          <p:spPr>
            <a:xfrm>
              <a:off x="3352800" y="3062307"/>
              <a:ext cx="2057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/>
                <a:t>P</a:t>
              </a:r>
              <a:r>
                <a:rPr lang="en-US" sz="2000" b="1" baseline="-25000" dirty="0" err="1"/>
                <a:t>Git</a:t>
              </a:r>
              <a:r>
                <a:rPr lang="en-US" sz="2000" b="1" baseline="-25000" dirty="0"/>
                <a:t> </a:t>
              </a:r>
              <a:r>
                <a:rPr lang="en-US" sz="2000" b="1" dirty="0"/>
                <a:t>= </a:t>
              </a:r>
              <a:r>
                <a:rPr lang="en-US" sz="2000" b="1" dirty="0" smtClean="0">
                  <a:solidFill>
                    <a:schemeClr val="accent3">
                      <a:lumMod val="75000"/>
                    </a:schemeClr>
                  </a:solidFill>
                </a:rPr>
                <a:t>A (</a:t>
              </a:r>
              <a:r>
                <a:rPr lang="en-US" sz="2000" b="1" dirty="0" err="1">
                  <a:solidFill>
                    <a:srgbClr val="C00000"/>
                  </a:solidFill>
                </a:rPr>
                <a:t>P</a:t>
              </a:r>
              <a:r>
                <a:rPr lang="en-US" sz="2000" b="1" baseline="-25000" dirty="0" err="1">
                  <a:solidFill>
                    <a:srgbClr val="C00000"/>
                  </a:solidFill>
                </a:rPr>
                <a:t>jit</a:t>
              </a:r>
              <a:r>
                <a:rPr lang="en-US" sz="2000" b="1" dirty="0" smtClean="0">
                  <a:solidFill>
                    <a:schemeClr val="accent3">
                      <a:lumMod val="75000"/>
                    </a:schemeClr>
                  </a:solidFill>
                </a:rPr>
                <a:t>)</a:t>
              </a:r>
              <a:endParaRPr lang="en-US" sz="20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57200" y="3046918"/>
              <a:ext cx="31871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Group’s aggregate forecast: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145157" y="3000753"/>
              <a:ext cx="3733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Forecast of judge (j) for event (</a:t>
              </a:r>
              <a:r>
                <a:rPr lang="en-US" dirty="0" err="1" smtClean="0">
                  <a:solidFill>
                    <a:srgbClr val="C00000"/>
                  </a:solidFill>
                </a:rPr>
                <a:t>i</a:t>
              </a:r>
              <a:r>
                <a:rPr lang="en-US" dirty="0" smtClean="0">
                  <a:solidFill>
                    <a:srgbClr val="C00000"/>
                  </a:solidFill>
                </a:rPr>
                <a:t>) at time (t)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124200" y="3581400"/>
              <a:ext cx="22975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3">
                      <a:lumMod val="75000"/>
                    </a:schemeClr>
                  </a:solidFill>
                </a:rPr>
                <a:t>Aggregation function</a:t>
              </a:r>
              <a:endParaRPr lang="en-US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72832" y="3033145"/>
            <a:ext cx="5607351" cy="400110"/>
            <a:chOff x="457199" y="4281298"/>
            <a:chExt cx="5129835" cy="400110"/>
          </a:xfrm>
        </p:grpSpPr>
        <p:sp>
          <p:nvSpPr>
            <p:cNvPr id="10" name="TextBox 9"/>
            <p:cNvSpPr txBox="1"/>
            <p:nvPr/>
          </p:nvSpPr>
          <p:spPr>
            <a:xfrm>
              <a:off x="457199" y="4282029"/>
              <a:ext cx="48006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Re-calculate the group’s </a:t>
              </a:r>
              <a:r>
                <a:rPr lang="en-US" dirty="0" smtClean="0"/>
                <a:t>forecast, excluding j: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703280" y="4281298"/>
              <a:ext cx="8837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P</a:t>
              </a:r>
              <a:r>
                <a:rPr lang="en-US" sz="2000" b="1" baseline="-25000" dirty="0"/>
                <a:t>(G - j)it</a:t>
              </a:r>
              <a:endParaRPr lang="en-US" sz="20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198171" y="3685737"/>
            <a:ext cx="7926159" cy="400110"/>
            <a:chOff x="457201" y="4933890"/>
            <a:chExt cx="7772400" cy="400110"/>
          </a:xfrm>
        </p:grpSpPr>
        <p:sp>
          <p:nvSpPr>
            <p:cNvPr id="13" name="TextBox 12"/>
            <p:cNvSpPr txBox="1"/>
            <p:nvPr/>
          </p:nvSpPr>
          <p:spPr>
            <a:xfrm>
              <a:off x="457201" y="4933890"/>
              <a:ext cx="28955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Merit score of the group :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112606" y="4933890"/>
              <a:ext cx="25520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/>
                <a:t>S</a:t>
              </a:r>
              <a:r>
                <a:rPr lang="en-US" sz="2000" b="1" baseline="-25000" dirty="0" err="1" smtClean="0"/>
                <a:t>Git</a:t>
              </a:r>
              <a:r>
                <a:rPr lang="en-US" sz="2000" b="1" dirty="0" smtClean="0"/>
                <a:t> </a:t>
              </a:r>
              <a:r>
                <a:rPr lang="en-US" sz="2000" b="1" dirty="0"/>
                <a:t>= </a:t>
              </a:r>
              <a:r>
                <a:rPr lang="en-US" sz="2000" b="1" dirty="0" smtClean="0">
                  <a:solidFill>
                    <a:schemeClr val="accent5"/>
                  </a:solidFill>
                </a:rPr>
                <a:t>f (</a:t>
              </a:r>
              <a:r>
                <a:rPr lang="en-US" sz="2000" b="1" dirty="0" err="1" smtClean="0"/>
                <a:t>P</a:t>
              </a:r>
              <a:r>
                <a:rPr lang="en-US" sz="2000" b="1" baseline="-25000" dirty="0" err="1" smtClean="0"/>
                <a:t>Git</a:t>
              </a:r>
              <a:r>
                <a:rPr lang="en-US" sz="2000" b="1" dirty="0" smtClean="0">
                  <a:solidFill>
                    <a:schemeClr val="accent5"/>
                  </a:solidFill>
                </a:rPr>
                <a:t>)  </a:t>
              </a:r>
              <a:endParaRPr lang="en-US" sz="2000" dirty="0">
                <a:solidFill>
                  <a:schemeClr val="accent5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51174" y="4949279"/>
              <a:ext cx="35784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5"/>
                  </a:solidFill>
                </a:rPr>
                <a:t>Merit </a:t>
              </a:r>
              <a:r>
                <a:rPr lang="en-US" b="1" dirty="0">
                  <a:solidFill>
                    <a:schemeClr val="accent5"/>
                  </a:solidFill>
                </a:rPr>
                <a:t>function (e.g. </a:t>
              </a:r>
              <a:r>
                <a:rPr lang="en-US" b="1" dirty="0" smtClean="0">
                  <a:solidFill>
                    <a:schemeClr val="accent5"/>
                  </a:solidFill>
                </a:rPr>
                <a:t>Brier score)</a:t>
              </a:r>
              <a:endParaRPr lang="en-US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007529" y="4752537"/>
            <a:ext cx="8017989" cy="400110"/>
            <a:chOff x="457200" y="6000690"/>
            <a:chExt cx="7660276" cy="400110"/>
          </a:xfrm>
        </p:grpSpPr>
        <p:sp>
          <p:nvSpPr>
            <p:cNvPr id="17" name="TextBox 16"/>
            <p:cNvSpPr txBox="1"/>
            <p:nvPr/>
          </p:nvSpPr>
          <p:spPr>
            <a:xfrm>
              <a:off x="457200" y="6000690"/>
              <a:ext cx="40031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Judge’s average contribution :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81400" y="6000690"/>
              <a:ext cx="17267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/>
                <a:t>C</a:t>
              </a:r>
              <a:r>
                <a:rPr lang="en-US" sz="2000" b="1" baseline="-25000" dirty="0" err="1"/>
                <a:t>jt</a:t>
              </a:r>
              <a:r>
                <a:rPr lang="en-US" sz="2000" b="1" dirty="0"/>
                <a:t> = Σ</a:t>
              </a:r>
              <a:r>
                <a:rPr lang="en-US" sz="2000" b="1" baseline="-25000" dirty="0"/>
                <a:t> </a:t>
              </a:r>
              <a:r>
                <a:rPr lang="en-US" sz="2000" b="1" dirty="0" err="1"/>
                <a:t>C</a:t>
              </a:r>
              <a:r>
                <a:rPr lang="en-US" sz="2000" b="1" baseline="-25000" dirty="0" err="1"/>
                <a:t>ijt</a:t>
              </a:r>
              <a:r>
                <a:rPr lang="en-US" sz="2000" b="1" dirty="0"/>
                <a:t> / </a:t>
              </a:r>
              <a:r>
                <a:rPr lang="en-US" sz="2000" b="1" dirty="0" err="1" smtClean="0">
                  <a:solidFill>
                    <a:srgbClr val="7030A0"/>
                  </a:solidFill>
                </a:rPr>
                <a:t>I</a:t>
              </a:r>
              <a:r>
                <a:rPr lang="en-US" sz="2000" b="1" baseline="-25000" dirty="0" err="1" smtClean="0">
                  <a:solidFill>
                    <a:srgbClr val="7030A0"/>
                  </a:solidFill>
                </a:rPr>
                <a:t>j</a:t>
              </a:r>
              <a:endParaRPr lang="en-US" sz="2000" b="1" baseline="-25000" dirty="0">
                <a:solidFill>
                  <a:srgbClr val="7030A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34829" y="6016079"/>
              <a:ext cx="27826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</a:rPr>
                <a:t>A</a:t>
              </a:r>
              <a:r>
                <a:rPr lang="en-US" b="1" dirty="0" smtClean="0">
                  <a:solidFill>
                    <a:srgbClr val="7030A0"/>
                  </a:solidFill>
                </a:rPr>
                <a:t>ll </a:t>
              </a:r>
              <a:r>
                <a:rPr lang="en-US" b="1" dirty="0" err="1">
                  <a:solidFill>
                    <a:srgbClr val="7030A0"/>
                  </a:solidFill>
                </a:rPr>
                <a:t>I</a:t>
              </a:r>
              <a:r>
                <a:rPr lang="en-US" b="1" baseline="-25000" dirty="0" err="1">
                  <a:solidFill>
                    <a:srgbClr val="7030A0"/>
                  </a:solidFill>
                </a:rPr>
                <a:t>j</a:t>
              </a:r>
              <a:r>
                <a:rPr lang="en-US" b="1" baseline="-25000" dirty="0">
                  <a:solidFill>
                    <a:srgbClr val="7030A0"/>
                  </a:solidFill>
                </a:rPr>
                <a:t> </a:t>
              </a:r>
              <a:r>
                <a:rPr lang="en-US" b="1" dirty="0">
                  <a:solidFill>
                    <a:srgbClr val="7030A0"/>
                  </a:solidFill>
                </a:rPr>
                <a:t>items </a:t>
              </a:r>
              <a:r>
                <a:rPr lang="en-US" b="1" dirty="0" smtClean="0">
                  <a:solidFill>
                    <a:srgbClr val="7030A0"/>
                  </a:solidFill>
                </a:rPr>
                <a:t> j answers </a:t>
              </a:r>
              <a:r>
                <a:rPr lang="en-US" b="1" dirty="0">
                  <a:solidFill>
                    <a:srgbClr val="7030A0"/>
                  </a:solidFill>
                </a:rPr>
                <a:t>at </a:t>
              </a:r>
              <a:r>
                <a:rPr lang="en-US" b="1" dirty="0" smtClean="0">
                  <a:solidFill>
                    <a:srgbClr val="7030A0"/>
                  </a:solidFill>
                </a:rPr>
                <a:t>t</a:t>
              </a:r>
              <a:endParaRPr lang="en-US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07529" y="4219137"/>
            <a:ext cx="7848599" cy="400110"/>
            <a:chOff x="457200" y="5467290"/>
            <a:chExt cx="7848599" cy="400110"/>
          </a:xfrm>
        </p:grpSpPr>
        <p:sp>
          <p:nvSpPr>
            <p:cNvPr id="21" name="TextBox 20"/>
            <p:cNvSpPr txBox="1"/>
            <p:nvPr/>
          </p:nvSpPr>
          <p:spPr>
            <a:xfrm>
              <a:off x="5410200" y="5467290"/>
              <a:ext cx="28955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/>
                <a:t>C</a:t>
              </a:r>
              <a:r>
                <a:rPr lang="en-US" sz="2000" b="1" baseline="-25000" dirty="0" err="1"/>
                <a:t>jit</a:t>
              </a:r>
              <a:r>
                <a:rPr lang="en-US" sz="2000" b="1" dirty="0"/>
                <a:t> = </a:t>
              </a:r>
              <a:r>
                <a:rPr lang="en-US" sz="2000" b="1" dirty="0" err="1"/>
                <a:t>S</a:t>
              </a:r>
              <a:r>
                <a:rPr lang="en-US" sz="2000" b="1" baseline="-25000" dirty="0" err="1" smtClean="0"/>
                <a:t>Git</a:t>
              </a:r>
              <a:r>
                <a:rPr lang="en-US" sz="2000" b="1" baseline="-25000" dirty="0" smtClean="0"/>
                <a:t> </a:t>
              </a:r>
              <a:r>
                <a:rPr lang="en-US" sz="2000" b="1" dirty="0"/>
                <a:t>- </a:t>
              </a:r>
              <a:r>
                <a:rPr lang="en-US" sz="2000" b="1" dirty="0" smtClean="0"/>
                <a:t>S</a:t>
              </a:r>
              <a:r>
                <a:rPr lang="en-US" sz="2000" b="1" baseline="-25000" dirty="0" smtClean="0"/>
                <a:t>(</a:t>
              </a:r>
              <a:r>
                <a:rPr lang="en-US" sz="2000" b="1" baseline="-25000" dirty="0"/>
                <a:t>G - j)it</a:t>
              </a:r>
              <a:endParaRPr lang="en-US" sz="20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57200" y="5486400"/>
              <a:ext cx="510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Judge’s contribution to the group </a:t>
              </a:r>
              <a:r>
                <a:rPr lang="en-US" b="1" dirty="0"/>
                <a:t>item </a:t>
              </a:r>
              <a:r>
                <a:rPr lang="en-US" b="1" dirty="0" err="1"/>
                <a:t>i</a:t>
              </a:r>
              <a:r>
                <a:rPr lang="en-US" b="1" dirty="0"/>
                <a:t> at time t</a:t>
              </a:r>
              <a:r>
                <a:rPr lang="en-US" dirty="0" smtClean="0"/>
                <a:t>:</a:t>
              </a:r>
              <a:endParaRPr lang="en-US" dirty="0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1007528" y="5257800"/>
            <a:ext cx="8229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C</a:t>
            </a:r>
            <a:r>
              <a:rPr lang="en-US" b="1" baseline="-25000" dirty="0" err="1"/>
              <a:t>jt</a:t>
            </a:r>
            <a:r>
              <a:rPr lang="en-US" b="1" baseline="-25000" dirty="0"/>
              <a:t>,</a:t>
            </a:r>
            <a:r>
              <a:rPr lang="en-US" b="1" dirty="0"/>
              <a:t> </a:t>
            </a:r>
          </a:p>
          <a:p>
            <a:pPr marL="742950" lvl="1" indent="-285750">
              <a:buFont typeface="Arial"/>
              <a:buChar char="•"/>
            </a:pPr>
            <a:r>
              <a:rPr lang="en-US" b="1" dirty="0"/>
              <a:t>reflect the relative expertise of the various judges </a:t>
            </a:r>
            <a:r>
              <a:rPr lang="en-US" b="1" i="1" dirty="0"/>
              <a:t>in the context of the </a:t>
            </a:r>
            <a:r>
              <a:rPr lang="en-US" b="1" i="1" dirty="0" smtClean="0"/>
              <a:t>group  </a:t>
            </a:r>
            <a:endParaRPr lang="en-US" b="1" dirty="0"/>
          </a:p>
          <a:p>
            <a:pPr marL="742950" lvl="1" indent="-285750">
              <a:buFont typeface="Arial"/>
              <a:buChar char="•"/>
            </a:pPr>
            <a:r>
              <a:rPr lang="en-US" b="1" dirty="0"/>
              <a:t>can be positive, negative or 0 </a:t>
            </a:r>
          </a:p>
          <a:p>
            <a:pPr marL="742950" lvl="1" indent="-285750">
              <a:buFont typeface="Arial"/>
              <a:buChar char="•"/>
            </a:pPr>
            <a:r>
              <a:rPr lang="en-US" b="1" dirty="0"/>
              <a:t>can vary over time as more items are being forecasted</a:t>
            </a:r>
          </a:p>
        </p:txBody>
      </p:sp>
    </p:spTree>
    <p:extLst>
      <p:ext uri="{BB962C8B-B14F-4D97-AF65-F5344CB8AC3E}">
        <p14:creationId xmlns:p14="http://schemas.microsoft.com/office/powerpoint/2010/main" val="2141911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20083"/>
            <a:ext cx="8001000" cy="3464806"/>
          </a:xfrm>
        </p:spPr>
        <p:txBody>
          <a:bodyPr>
            <a:normAutofit fontScale="70000" lnSpcReduction="20000"/>
          </a:bodyPr>
          <a:lstStyle/>
          <a:p>
            <a:pPr lvl="1"/>
            <a:endParaRPr lang="en-US" dirty="0"/>
          </a:p>
          <a:p>
            <a:r>
              <a:rPr lang="en-US" dirty="0" smtClean="0"/>
              <a:t>Budescu </a:t>
            </a:r>
            <a:r>
              <a:rPr lang="en-US" dirty="0"/>
              <a:t>and </a:t>
            </a:r>
            <a:r>
              <a:rPr lang="en-US" dirty="0" smtClean="0"/>
              <a:t>Chen (2015) proposed using a </a:t>
            </a:r>
            <a:r>
              <a:rPr lang="en-US" dirty="0"/>
              <a:t>weighted aggregate of all positive </a:t>
            </a:r>
            <a:r>
              <a:rPr lang="en-US" dirty="0" smtClean="0"/>
              <a:t>contributors. </a:t>
            </a:r>
            <a:endParaRPr lang="en-US" dirty="0"/>
          </a:p>
          <a:p>
            <a:pPr lvl="1"/>
            <a:r>
              <a:rPr lang="en-US" sz="2200" dirty="0" smtClean="0"/>
              <a:t> </a:t>
            </a:r>
            <a:r>
              <a:rPr lang="en-US" sz="3200" dirty="0" err="1" smtClean="0"/>
              <a:t>w</a:t>
            </a:r>
            <a:r>
              <a:rPr lang="en-US" sz="3200" baseline="-25000" dirty="0" err="1" smtClean="0"/>
              <a:t>jt</a:t>
            </a:r>
            <a:r>
              <a:rPr lang="en-US" dirty="0"/>
              <a:t>, </a:t>
            </a:r>
            <a:r>
              <a:rPr lang="en-US" dirty="0" smtClean="0"/>
              <a:t>are </a:t>
            </a:r>
            <a:r>
              <a:rPr lang="en-US" dirty="0"/>
              <a:t>scaled such that all </a:t>
            </a:r>
            <a:r>
              <a:rPr lang="en-US" sz="3200" dirty="0" err="1"/>
              <a:t>w</a:t>
            </a:r>
            <a:r>
              <a:rPr lang="en-US" sz="3200" baseline="-25000" dirty="0" err="1"/>
              <a:t>jt</a:t>
            </a:r>
            <a:r>
              <a:rPr lang="en-US" sz="3200" dirty="0"/>
              <a:t> ≥ 0</a:t>
            </a:r>
            <a:r>
              <a:rPr lang="en-US" dirty="0"/>
              <a:t>, and </a:t>
            </a:r>
            <a:r>
              <a:rPr lang="en-US" sz="3200" dirty="0"/>
              <a:t>Σ </a:t>
            </a:r>
            <a:r>
              <a:rPr lang="en-US" sz="3200" dirty="0" err="1"/>
              <a:t>w</a:t>
            </a:r>
            <a:r>
              <a:rPr lang="en-US" sz="3200" baseline="-25000" dirty="0" err="1"/>
              <a:t>jt</a:t>
            </a:r>
            <a:r>
              <a:rPr lang="en-US" sz="3200" dirty="0"/>
              <a:t> = 1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sz="2900" dirty="0" err="1" smtClean="0"/>
              <a:t>P</a:t>
            </a:r>
            <a:r>
              <a:rPr lang="en-US" sz="2900" baseline="-25000" dirty="0" err="1" smtClean="0"/>
              <a:t>Gi</a:t>
            </a:r>
            <a:r>
              <a:rPr lang="en-US" sz="2900" baseline="-25000" dirty="0" smtClean="0"/>
              <a:t>(t </a:t>
            </a:r>
            <a:r>
              <a:rPr lang="en-US" sz="2900" baseline="-25000" dirty="0"/>
              <a:t>+ 1) = </a:t>
            </a:r>
            <a:r>
              <a:rPr lang="en-US" sz="2900" dirty="0"/>
              <a:t>A(</a:t>
            </a:r>
            <a:r>
              <a:rPr lang="en-US" sz="2900" dirty="0" err="1"/>
              <a:t>w</a:t>
            </a:r>
            <a:r>
              <a:rPr lang="en-US" sz="2900" baseline="-25000" dirty="0" err="1"/>
              <a:t>jt</a:t>
            </a:r>
            <a:r>
              <a:rPr lang="en-US" sz="2900" dirty="0"/>
              <a:t>, </a:t>
            </a:r>
            <a:r>
              <a:rPr lang="en-US" sz="2900" dirty="0" err="1"/>
              <a:t>P</a:t>
            </a:r>
            <a:r>
              <a:rPr lang="en-US" sz="2900" baseline="-25000" dirty="0" err="1"/>
              <a:t>ji</a:t>
            </a:r>
            <a:r>
              <a:rPr lang="en-US" sz="2900" baseline="-25000" dirty="0"/>
              <a:t>(t + 1)</a:t>
            </a:r>
            <a:r>
              <a:rPr lang="en-US" sz="2900" dirty="0"/>
              <a:t>) </a:t>
            </a:r>
            <a:r>
              <a:rPr lang="en-US" dirty="0"/>
              <a:t>for item </a:t>
            </a:r>
            <a:r>
              <a:rPr lang="en-US" dirty="0" err="1"/>
              <a:t>i</a:t>
            </a:r>
            <a:r>
              <a:rPr lang="en-US" dirty="0"/>
              <a:t> at time (</a:t>
            </a:r>
            <a:r>
              <a:rPr lang="en-US" dirty="0" smtClean="0"/>
              <a:t>t+1)</a:t>
            </a:r>
            <a:endParaRPr lang="en-US" sz="2900" dirty="0"/>
          </a:p>
          <a:p>
            <a:pPr lvl="1"/>
            <a:endParaRPr lang="en-US" dirty="0" smtClean="0"/>
          </a:p>
          <a:p>
            <a:r>
              <a:rPr lang="en-US" dirty="0" smtClean="0"/>
              <a:t>CWM model: </a:t>
            </a:r>
          </a:p>
          <a:p>
            <a:pPr lvl="1"/>
            <a:r>
              <a:rPr lang="en-US" dirty="0" smtClean="0"/>
              <a:t>weights </a:t>
            </a:r>
            <a:r>
              <a:rPr lang="en-US" dirty="0"/>
              <a:t>are proportional to the contribution </a:t>
            </a:r>
            <a:r>
              <a:rPr lang="en-US" dirty="0" smtClean="0"/>
              <a:t>scores</a:t>
            </a:r>
          </a:p>
          <a:p>
            <a:pPr lvl="1"/>
            <a:r>
              <a:rPr lang="en-US" dirty="0" smtClean="0"/>
              <a:t>only </a:t>
            </a:r>
            <a:r>
              <a:rPr lang="en-US" dirty="0"/>
              <a:t>judges with positive contributions are used. </a:t>
            </a:r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jt</a:t>
            </a:r>
            <a:r>
              <a:rPr lang="en-US" dirty="0" smtClean="0"/>
              <a:t> </a:t>
            </a:r>
            <a:r>
              <a:rPr lang="en-US" dirty="0"/>
              <a:t>= 0 if  </a:t>
            </a:r>
            <a:r>
              <a:rPr lang="en-US" dirty="0" err="1"/>
              <a:t>C</a:t>
            </a:r>
            <a:r>
              <a:rPr lang="en-US" baseline="-25000" dirty="0" err="1"/>
              <a:t>jt</a:t>
            </a:r>
            <a:r>
              <a:rPr lang="en-US" baseline="-25000" dirty="0"/>
              <a:t> </a:t>
            </a:r>
            <a:r>
              <a:rPr lang="en-US" dirty="0"/>
              <a:t>≤</a:t>
            </a:r>
            <a:r>
              <a:rPr lang="en-US" baseline="-25000" dirty="0"/>
              <a:t> </a:t>
            </a:r>
            <a:r>
              <a:rPr lang="en-US" dirty="0"/>
              <a:t>0, and  </a:t>
            </a:r>
            <a:r>
              <a:rPr lang="en-US" dirty="0" err="1"/>
              <a:t>w</a:t>
            </a:r>
            <a:r>
              <a:rPr lang="en-US" baseline="-25000" dirty="0" err="1"/>
              <a:t>jt</a:t>
            </a:r>
            <a:r>
              <a:rPr lang="en-US" dirty="0"/>
              <a:t> = (</a:t>
            </a:r>
            <a:r>
              <a:rPr lang="en-US" dirty="0" err="1"/>
              <a:t>C</a:t>
            </a:r>
            <a:r>
              <a:rPr lang="en-US" baseline="-25000" dirty="0" err="1"/>
              <a:t>jt</a:t>
            </a:r>
            <a:r>
              <a:rPr lang="en-US" baseline="-25000" dirty="0"/>
              <a:t>  </a:t>
            </a:r>
            <a:r>
              <a:rPr lang="en-US" dirty="0"/>
              <a:t>/ </a:t>
            </a:r>
            <a:r>
              <a:rPr lang="en-US" dirty="0" err="1"/>
              <a:t>ΣC</a:t>
            </a:r>
            <a:r>
              <a:rPr lang="en-US" baseline="-25000" dirty="0" err="1"/>
              <a:t>jt</a:t>
            </a:r>
            <a:r>
              <a:rPr lang="en-US" baseline="-25000" dirty="0"/>
              <a:t> </a:t>
            </a:r>
            <a:r>
              <a:rPr lang="en-US" dirty="0"/>
              <a:t>)</a:t>
            </a:r>
            <a:r>
              <a:rPr lang="en-US" baseline="-25000" dirty="0"/>
              <a:t> </a:t>
            </a:r>
            <a:r>
              <a:rPr lang="en-US" dirty="0"/>
              <a:t> if </a:t>
            </a:r>
            <a:r>
              <a:rPr lang="en-US" dirty="0" err="1"/>
              <a:t>C</a:t>
            </a:r>
            <a:r>
              <a:rPr lang="en-US" baseline="-25000" dirty="0" err="1"/>
              <a:t>jt</a:t>
            </a:r>
            <a:r>
              <a:rPr lang="en-US" dirty="0"/>
              <a:t> &gt; 0.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 smtClean="0"/>
              <a:t>Contribution Weighted Model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668" y="4547305"/>
            <a:ext cx="4540426" cy="23106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1252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Study 1: Geo-political forecasting tournament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08124" y="6243276"/>
            <a:ext cx="609600" cy="521208"/>
          </a:xfrm>
          <a:prstGeom prst="rect">
            <a:avLst/>
          </a:prstGeom>
        </p:spPr>
        <p:txBody>
          <a:bodyPr/>
          <a:lstStyle/>
          <a:p>
            <a:fld id="{93185E3F-89C5-4314-8E08-9AAC87BBD44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19399"/>
            <a:ext cx="9117724" cy="2218267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2286000" y="1752600"/>
            <a:ext cx="1676400" cy="685800"/>
          </a:xfrm>
          <a:prstGeom prst="wedgeRoundRectCallout">
            <a:avLst>
              <a:gd name="adj1" fmla="val -68962"/>
              <a:gd name="adj2" fmla="val 136574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Item/event</a:t>
            </a:r>
            <a:endParaRPr lang="en-US" sz="2400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6530622" y="5029200"/>
            <a:ext cx="2209800" cy="914400"/>
          </a:xfrm>
          <a:prstGeom prst="wedgeRoundRectCallout">
            <a:avLst>
              <a:gd name="adj1" fmla="val -75477"/>
              <a:gd name="adj2" fmla="val -72576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Probabilistic judgment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267200" y="1600200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Binary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Ordered multinomial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Unordered multinomial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Conditional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639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design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Expertise (training &amp; teaming)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Facilitation (professional coaches)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3037569"/>
              </p:ext>
            </p:extLst>
          </p:nvPr>
        </p:nvGraphicFramePr>
        <p:xfrm>
          <a:off x="2977444" y="2300110"/>
          <a:ext cx="566931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9773"/>
                <a:gridCol w="1889773"/>
                <a:gridCol w="188977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800000"/>
                          </a:solidFill>
                        </a:rPr>
                        <a:t>Period1</a:t>
                      </a:r>
                      <a:endParaRPr lang="en-US" dirty="0">
                        <a:solidFill>
                          <a:srgbClr val="8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Training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Training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Individual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Ind</a:t>
                      </a:r>
                      <a:r>
                        <a:rPr lang="en-US" dirty="0" smtClean="0"/>
                        <a:t>-NT (157)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Ind</a:t>
                      </a:r>
                      <a:r>
                        <a:rPr lang="en-US" dirty="0" smtClean="0"/>
                        <a:t>-T (148)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Team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Team-NT (123)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Team-T (96)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188970"/>
              </p:ext>
            </p:extLst>
          </p:nvPr>
        </p:nvGraphicFramePr>
        <p:xfrm>
          <a:off x="2977443" y="4725528"/>
          <a:ext cx="5956244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9061"/>
                <a:gridCol w="1489061"/>
                <a:gridCol w="1489061"/>
                <a:gridCol w="1489061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800000"/>
                          </a:solidFill>
                        </a:rPr>
                        <a:t>Period 2</a:t>
                      </a:r>
                      <a:endParaRPr lang="en-US" dirty="0">
                        <a:solidFill>
                          <a:srgbClr val="8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Training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Training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Facilitation</a:t>
                      </a:r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Individual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Ind</a:t>
                      </a:r>
                      <a:r>
                        <a:rPr lang="en-US" dirty="0" smtClean="0"/>
                        <a:t>-NT (116)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Ind</a:t>
                      </a:r>
                      <a:r>
                        <a:rPr lang="en-US" dirty="0" smtClean="0"/>
                        <a:t>-T (105)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Team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Team-NF (126)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Team-F (80)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0244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1108</TotalTime>
  <Words>1063</Words>
  <Application>Microsoft Macintosh PowerPoint</Application>
  <PresentationFormat>On-screen Show (4:3)</PresentationFormat>
  <Paragraphs>173</Paragraphs>
  <Slides>23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Solstice</vt:lpstr>
      <vt:lpstr>Document</vt:lpstr>
      <vt:lpstr>Good judgment Project and the Contribution weighted model</vt:lpstr>
      <vt:lpstr>Harnessing the wisdom of the crowd to forecast world events </vt:lpstr>
      <vt:lpstr>Wisdom of the crowd</vt:lpstr>
      <vt:lpstr>Aggregation of judgment</vt:lpstr>
      <vt:lpstr>Identifying  experts</vt:lpstr>
      <vt:lpstr>The Aggregation Model</vt:lpstr>
      <vt:lpstr>Contribution Weighted Model</vt:lpstr>
      <vt:lpstr>Study 1: Geo-political forecasting tournament</vt:lpstr>
      <vt:lpstr>Experimental design</vt:lpstr>
      <vt:lpstr>Data collection</vt:lpstr>
      <vt:lpstr>CWM compare to alternative models</vt:lpstr>
      <vt:lpstr>CWM beats all models in Period 1</vt:lpstr>
      <vt:lpstr>Effect of training and team</vt:lpstr>
      <vt:lpstr>CWM beats all models in Period 2</vt:lpstr>
      <vt:lpstr>Effect of facilitation</vt:lpstr>
      <vt:lpstr>Discrimination</vt:lpstr>
      <vt:lpstr>Effect of time</vt:lpstr>
      <vt:lpstr>Robustness: Dishonest forecasters</vt:lpstr>
      <vt:lpstr>Cost benefit analysis</vt:lpstr>
      <vt:lpstr>Cost benefit analysis with top contributors</vt:lpstr>
      <vt:lpstr>Cost benefit analysis with random forecasters</vt:lpstr>
      <vt:lpstr>Summary of contribution</vt:lpstr>
      <vt:lpstr>www.goodjudgmentproject.com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Probability Training</dc:title>
  <dc:creator>Eva Chen</dc:creator>
  <cp:lastModifiedBy>Eva  Chen</cp:lastModifiedBy>
  <cp:revision>89</cp:revision>
  <dcterms:created xsi:type="dcterms:W3CDTF">2014-10-23T20:09:41Z</dcterms:created>
  <dcterms:modified xsi:type="dcterms:W3CDTF">2015-04-14T09:50:25Z</dcterms:modified>
</cp:coreProperties>
</file>