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8" r:id="rId3"/>
    <p:sldId id="269" r:id="rId4"/>
    <p:sldId id="270" r:id="rId5"/>
    <p:sldId id="258" r:id="rId6"/>
    <p:sldId id="259" r:id="rId7"/>
    <p:sldId id="257" r:id="rId8"/>
    <p:sldId id="260" r:id="rId9"/>
    <p:sldId id="261" r:id="rId10"/>
    <p:sldId id="262" r:id="rId11"/>
    <p:sldId id="263" r:id="rId12"/>
    <p:sldId id="264" r:id="rId13"/>
    <p:sldId id="271" r:id="rId14"/>
    <p:sldId id="272" r:id="rId15"/>
    <p:sldId id="275" r:id="rId16"/>
    <p:sldId id="279" r:id="rId17"/>
    <p:sldId id="280" r:id="rId18"/>
    <p:sldId id="274" r:id="rId19"/>
    <p:sldId id="276" r:id="rId20"/>
    <p:sldId id="278" r:id="rId21"/>
    <p:sldId id="281" r:id="rId22"/>
    <p:sldId id="282" r:id="rId23"/>
    <p:sldId id="283" r:id="rId24"/>
    <p:sldId id="277" r:id="rId25"/>
    <p:sldId id="284" r:id="rId26"/>
    <p:sldId id="273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9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816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E1DFD-663D-774B-B7BE-52857B10042D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08B83-CAE6-CA4D-8559-A4290B6B6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7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1F5E4-8D31-2E41-B18C-62C910B6560C}" type="datetimeFigureOut">
              <a:rPr lang="en-US" smtClean="0"/>
              <a:t>4/16/15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07621-FA4F-9945-8C90-9EBD10816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67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60470-777E-AC4E-8F64-563874AA2870}" type="slidenum">
              <a:rPr lang="en-US"/>
              <a:pPr/>
              <a:t>2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51997-E561-1043-9433-E8B721BB8A4E}" type="slidenum">
              <a:rPr lang="en-US"/>
              <a:pPr/>
              <a:t>12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7B025-F06D-D348-BDE2-0B3CAC501F64}" type="slidenum">
              <a:rPr lang="en-US"/>
              <a:pPr/>
              <a:t>3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A422C-D9C0-A349-9865-25B13DA40042}" type="slidenum">
              <a:rPr lang="en-US"/>
              <a:pPr/>
              <a:t>4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61" y="4344737"/>
            <a:ext cx="5487080" cy="411413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17FCE-DF0A-1940-8663-A5E8A020E0D6}" type="slidenum">
              <a:rPr lang="en-US"/>
              <a:pPr/>
              <a:t>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751F0-3355-8C43-8252-9B0F865EA213}" type="slidenum">
              <a:rPr lang="en-US"/>
              <a:pPr/>
              <a:t>6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6ECFF7-522F-3D49-91FF-9856E5338471}" type="slidenum">
              <a:rPr lang="en-US"/>
              <a:pPr/>
              <a:t>8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649A6-5DDD-4E43-BCF6-702D5B03F636}" type="slidenum">
              <a:rPr lang="en-US"/>
              <a:pPr/>
              <a:t>9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8EEC5-89A0-6C4A-907B-9AD0BF49AC4F}" type="slidenum">
              <a:rPr lang="en-US"/>
              <a:pPr/>
              <a:t>10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AA995-1E82-0647-AB72-0683146503DD}" type="slidenum">
              <a:rPr lang="en-US"/>
              <a:pPr/>
              <a:t>11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6E47-F51E-7C49-92FB-1BCC059D6B88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1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256E-5D0D-C647-94B2-286C83EB3CD1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1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A99A-AEAC-D343-AA41-06BD332CEF50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7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62A9-621F-7041-8985-C9CAF8E7C20A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1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36C8-AC02-2D4E-AEC2-BC5CE2C9C099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6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3F511-F120-7A4B-9A92-B6A74251109B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7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B25E-4328-4B4D-B99C-0769D486A1B6}" type="datetime1">
              <a:rPr lang="en-US" smtClean="0"/>
              <a:t>4/16/15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0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9E28-6BB2-B54B-9DB3-B4C99786AE11}" type="datetime1">
              <a:rPr lang="en-US" smtClean="0"/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8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A3A5-C62E-134E-BCCD-91600121028D}" type="datetime1">
              <a:rPr lang="en-US" smtClean="0"/>
              <a:t>4/16/15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6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00C7-E575-7443-B180-66B595567CCF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9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6A72-AFB5-5B4A-892D-F389B98C328A}" type="datetime1">
              <a:rPr lang="en-US" smtClean="0"/>
              <a:t>4/16/15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7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E410-F228-9F4F-84A8-A00EB0F46DF0}" type="datetime1">
              <a:rPr lang="en-US" smtClean="0"/>
              <a:t>4/16/15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8083" y="6474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E2643-7D19-E743-BD4D-66C7AC8E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5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emf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wmf"/><Relationship Id="rId6" Type="http://schemas.openxmlformats.org/officeDocument/2006/relationships/image" Target="../media/image4.wmf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wmf"/><Relationship Id="rId6" Type="http://schemas.openxmlformats.org/officeDocument/2006/relationships/image" Target="../media/image8.png"/><Relationship Id="rId7" Type="http://schemas.openxmlformats.org/officeDocument/2006/relationships/image" Target="../media/image9.wmf"/><Relationship Id="rId8" Type="http://schemas.openxmlformats.org/officeDocument/2006/relationships/image" Target="../media/image10.png"/><Relationship Id="rId9" Type="http://schemas.openxmlformats.org/officeDocument/2006/relationships/image" Target="../media/image11.wmf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wmf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Adversarial Risk Analysis for </a:t>
            </a:r>
            <a:r>
              <a:rPr lang="en-US" dirty="0"/>
              <a:t>U</a:t>
            </a:r>
            <a:r>
              <a:rPr lang="en-US" dirty="0" smtClean="0"/>
              <a:t>rban </a:t>
            </a:r>
            <a:r>
              <a:rPr lang="en-US" dirty="0"/>
              <a:t>S</a:t>
            </a:r>
            <a:r>
              <a:rPr lang="en-US" dirty="0" smtClean="0"/>
              <a:t>ecurity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Jesus Rios, IBM Research</a:t>
            </a:r>
          </a:p>
          <a:p>
            <a:r>
              <a:rPr lang="en-US" dirty="0" smtClean="0"/>
              <a:t>David Rios, Cesar Gil, D. Banks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4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6624637" cy="796925"/>
          </a:xfrm>
        </p:spPr>
        <p:txBody>
          <a:bodyPr/>
          <a:lstStyle/>
          <a:p>
            <a:pPr algn="l"/>
            <a:r>
              <a:rPr lang="en-US" sz="2800"/>
              <a:t>Assessing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58" y="323396"/>
            <a:ext cx="1871662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49475"/>
            <a:ext cx="7104062" cy="36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3" name="Picture 9" descr="DAD_DT_Attac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5118100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6562725" cy="561975"/>
          </a:xfrm>
        </p:spPr>
        <p:txBody>
          <a:bodyPr>
            <a:normAutofit fontScale="90000"/>
          </a:bodyPr>
          <a:lstStyle/>
          <a:p>
            <a:r>
              <a:rPr lang="en-US" sz="3200"/>
              <a:t>Monte-Carlo approximation of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89550"/>
          </a:xfrm>
        </p:spPr>
        <p:txBody>
          <a:bodyPr/>
          <a:lstStyle/>
          <a:p>
            <a:r>
              <a:rPr lang="en-US" sz="2400" dirty="0"/>
              <a:t>Drawn</a:t>
            </a:r>
          </a:p>
          <a:p>
            <a:endParaRPr lang="en-US" sz="1400" dirty="0"/>
          </a:p>
          <a:p>
            <a:r>
              <a:rPr lang="en-US" sz="2400" dirty="0"/>
              <a:t>Generate                </a:t>
            </a:r>
            <a:r>
              <a:rPr lang="en-US" sz="2400" dirty="0" smtClean="0"/>
              <a:t>    by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Approximate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97" y="161243"/>
            <a:ext cx="2016125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5761038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74" y="1628775"/>
            <a:ext cx="1223962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205038"/>
            <a:ext cx="6434137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837238"/>
            <a:ext cx="394493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4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5338763" cy="936625"/>
          </a:xfrm>
        </p:spPr>
        <p:txBody>
          <a:bodyPr/>
          <a:lstStyle/>
          <a:p>
            <a:r>
              <a:rPr lang="en-US" sz="3200"/>
              <a:t>The assessment of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897437"/>
          </a:xfrm>
        </p:spPr>
        <p:txBody>
          <a:bodyPr/>
          <a:lstStyle/>
          <a:p>
            <a:r>
              <a:rPr lang="en-US" sz="2400" dirty="0"/>
              <a:t>The Defender may want to exploit information about </a:t>
            </a:r>
            <a:br>
              <a:rPr lang="en-US" sz="2400" dirty="0"/>
            </a:br>
            <a:r>
              <a:rPr lang="en-US" sz="2400" dirty="0"/>
              <a:t>how the Attacker analyzes her problem</a:t>
            </a:r>
          </a:p>
          <a:p>
            <a:endParaRPr lang="en-US" sz="2400" dirty="0" smtClean="0"/>
          </a:p>
          <a:p>
            <a:r>
              <a:rPr lang="en-US" sz="2400" dirty="0" smtClean="0"/>
              <a:t>Hierarchy of decision analysis </a:t>
            </a:r>
          </a:p>
          <a:p>
            <a:pPr lvl="1"/>
            <a:r>
              <a:rPr lang="en-US" sz="2000" dirty="0" smtClean="0"/>
              <a:t>Infinite regress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55" y="362855"/>
            <a:ext cx="2449513" cy="6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6817"/>
          </a:xfrm>
        </p:spPr>
        <p:txBody>
          <a:bodyPr>
            <a:normAutofit/>
          </a:bodyPr>
          <a:lstStyle/>
          <a:p>
            <a:r>
              <a:rPr lang="en-US" dirty="0"/>
              <a:t>Urban security resource </a:t>
            </a:r>
            <a:r>
              <a:rPr lang="en-US" dirty="0" smtClean="0"/>
              <a:t>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456"/>
            <a:ext cx="8229600" cy="49947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Players</a:t>
            </a:r>
          </a:p>
          <a:p>
            <a:pPr lvl="1"/>
            <a:r>
              <a:rPr lang="en-US" dirty="0" smtClean="0"/>
              <a:t>A mayor (Defender)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ims at protecting multiple </a:t>
            </a:r>
            <a:r>
              <a:rPr lang="en-US" dirty="0"/>
              <a:t>city </a:t>
            </a:r>
            <a:r>
              <a:rPr lang="en-US" dirty="0" smtClean="0"/>
              <a:t>districts</a:t>
            </a:r>
          </a:p>
          <a:p>
            <a:pPr lvl="1"/>
            <a:r>
              <a:rPr lang="en-US" dirty="0" smtClean="0"/>
              <a:t>The mob (Attacker)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ims at controlling </a:t>
            </a:r>
            <a:r>
              <a:rPr lang="en-US" dirty="0"/>
              <a:t>as much value from city districts </a:t>
            </a:r>
            <a:endParaRPr lang="en-US" dirty="0" smtClean="0"/>
          </a:p>
          <a:p>
            <a:r>
              <a:rPr lang="en-US" dirty="0" smtClean="0"/>
              <a:t>Resources to be allocated across the city districts</a:t>
            </a:r>
            <a:endParaRPr lang="en-US" dirty="0"/>
          </a:p>
          <a:p>
            <a:pPr lvl="1"/>
            <a:r>
              <a:rPr lang="en-US" dirty="0"/>
              <a:t>Mayor</a:t>
            </a:r>
          </a:p>
          <a:p>
            <a:pPr lvl="2"/>
            <a:r>
              <a:rPr lang="en-US" dirty="0"/>
              <a:t>Squad </a:t>
            </a:r>
            <a:r>
              <a:rPr lang="en-US" dirty="0" smtClean="0"/>
              <a:t>car  </a:t>
            </a:r>
            <a:r>
              <a:rPr lang="en-US" dirty="0"/>
              <a:t>		</a:t>
            </a:r>
            <a:r>
              <a:rPr lang="en-US" dirty="0" smtClean="0"/>
              <a:t> 1</a:t>
            </a:r>
            <a:endParaRPr lang="en-US" dirty="0"/>
          </a:p>
          <a:p>
            <a:pPr lvl="2"/>
            <a:r>
              <a:rPr lang="en-US" dirty="0"/>
              <a:t>Foot </a:t>
            </a:r>
            <a:r>
              <a:rPr lang="en-US" dirty="0" smtClean="0"/>
              <a:t>patrolmen</a:t>
            </a:r>
            <a:r>
              <a:rPr lang="en-US" dirty="0"/>
              <a:t>	</a:t>
            </a:r>
            <a:r>
              <a:rPr lang="en-US" dirty="0" smtClean="0"/>
              <a:t> 2</a:t>
            </a:r>
            <a:endParaRPr lang="en-US" dirty="0"/>
          </a:p>
          <a:p>
            <a:pPr lvl="1"/>
            <a:r>
              <a:rPr lang="en-US" dirty="0"/>
              <a:t>Mob</a:t>
            </a:r>
          </a:p>
          <a:p>
            <a:pPr lvl="2"/>
            <a:r>
              <a:rPr lang="en-US" dirty="0" smtClean="0"/>
              <a:t>Burglars	</a:t>
            </a:r>
            <a:r>
              <a:rPr lang="en-US" dirty="0"/>
              <a:t>		</a:t>
            </a:r>
            <a:r>
              <a:rPr lang="en-US" dirty="0" smtClean="0"/>
              <a:t> 2</a:t>
            </a:r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9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158"/>
            <a:ext cx="8229600" cy="764453"/>
          </a:xfrm>
        </p:spPr>
        <p:txBody>
          <a:bodyPr>
            <a:normAutofit/>
          </a:bodyPr>
          <a:lstStyle/>
          <a:p>
            <a:r>
              <a:rPr lang="en-US" dirty="0"/>
              <a:t>Urban security resource </a:t>
            </a:r>
            <a:r>
              <a:rPr lang="en-US" dirty="0" smtClean="0"/>
              <a:t>allocation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584055"/>
            <a:ext cx="3479800" cy="698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546"/>
            <a:ext cx="8229600" cy="5357090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City topology and Mayor’s values </a:t>
            </a:r>
          </a:p>
          <a:p>
            <a:pPr marL="400050" lvl="2" indent="0">
              <a:buNone/>
            </a:pPr>
            <a:endParaRPr lang="en-US" sz="1800" dirty="0" smtClean="0"/>
          </a:p>
          <a:p>
            <a:pPr marL="400050" lvl="2" indent="0">
              <a:buNone/>
            </a:pPr>
            <a:endParaRPr lang="en-US" sz="1200" dirty="0" smtClean="0"/>
          </a:p>
          <a:p>
            <a:pPr marL="400050" lvl="2" indent="0">
              <a:buNone/>
            </a:pPr>
            <a:r>
              <a:rPr lang="en-US" sz="1800" dirty="0" smtClean="0"/>
              <a:t>Districts 	1			2			3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 smtClean="0"/>
              <a:t>Defend</a:t>
            </a:r>
            <a:r>
              <a:rPr lang="en-US" sz="2400" dirty="0"/>
              <a:t>-attack-</a:t>
            </a:r>
            <a:r>
              <a:rPr lang="en-US" sz="2400" dirty="0" smtClean="0"/>
              <a:t>defend setting</a:t>
            </a:r>
            <a:endParaRPr lang="en-US" sz="2400" dirty="0"/>
          </a:p>
          <a:p>
            <a:pPr lvl="1"/>
            <a:r>
              <a:rPr lang="en-US" sz="2000" dirty="0" smtClean="0"/>
              <a:t>Mayor </a:t>
            </a:r>
            <a:r>
              <a:rPr lang="en-US" sz="2000" dirty="0" smtClean="0"/>
              <a:t>chooses </a:t>
            </a:r>
            <a:r>
              <a:rPr lang="en-US" sz="2000" dirty="0" smtClean="0"/>
              <a:t>an initial </a:t>
            </a:r>
            <a:r>
              <a:rPr lang="en-US" sz="2000" dirty="0" smtClean="0"/>
              <a:t>assignment </a:t>
            </a:r>
            <a:r>
              <a:rPr lang="en-US" sz="2000" dirty="0" smtClean="0"/>
              <a:t>of resources </a:t>
            </a:r>
            <a:r>
              <a:rPr lang="en-US" sz="2000" dirty="0"/>
              <a:t>across </a:t>
            </a:r>
            <a:r>
              <a:rPr lang="en-US" sz="2000" dirty="0" smtClean="0"/>
              <a:t>districts</a:t>
            </a:r>
            <a:endParaRPr lang="en-US" sz="2000" dirty="0"/>
          </a:p>
          <a:p>
            <a:pPr lvl="2"/>
            <a:r>
              <a:rPr lang="en-US" sz="2000" dirty="0"/>
              <a:t>squad car </a:t>
            </a:r>
          </a:p>
          <a:p>
            <a:pPr lvl="2"/>
            <a:r>
              <a:rPr lang="en-US" sz="2000" dirty="0"/>
              <a:t>patrolmen</a:t>
            </a:r>
          </a:p>
          <a:p>
            <a:pPr lvl="1"/>
            <a:r>
              <a:rPr lang="en-US" sz="2000" dirty="0"/>
              <a:t>The mob sees this and allocates his </a:t>
            </a:r>
            <a:r>
              <a:rPr lang="en-US" sz="2000" dirty="0" smtClean="0"/>
              <a:t>burglars</a:t>
            </a:r>
            <a:endParaRPr lang="en-US" sz="2000" dirty="0"/>
          </a:p>
          <a:p>
            <a:pPr lvl="1"/>
            <a:r>
              <a:rPr lang="en-US" sz="2000" dirty="0"/>
              <a:t>Mayor </a:t>
            </a:r>
            <a:r>
              <a:rPr lang="en-US" sz="2000" dirty="0" smtClean="0"/>
              <a:t>has </a:t>
            </a:r>
            <a:r>
              <a:rPr lang="en-US" sz="2000" dirty="0"/>
              <a:t>only time to move the squad car to a neighboring district</a:t>
            </a:r>
          </a:p>
          <a:p>
            <a:pPr lvl="2"/>
            <a:r>
              <a:rPr lang="en-US" sz="2000" dirty="0"/>
              <a:t>at a cost </a:t>
            </a:r>
            <a:r>
              <a:rPr lang="en-US" sz="2000" dirty="0" smtClean="0"/>
              <a:t>k = 5 </a:t>
            </a:r>
            <a:r>
              <a:rPr lang="en-US" sz="2000" dirty="0"/>
              <a:t>units of value </a:t>
            </a:r>
          </a:p>
          <a:p>
            <a:r>
              <a:rPr lang="en-US" sz="2400" dirty="0"/>
              <a:t>Payoffs from controlling each district </a:t>
            </a:r>
            <a:r>
              <a:rPr lang="en-US" sz="2400" dirty="0" smtClean="0"/>
              <a:t>are determined at t = 3</a:t>
            </a:r>
          </a:p>
          <a:p>
            <a:pPr lvl="1"/>
            <a:r>
              <a:rPr lang="en-US" sz="2000" dirty="0"/>
              <a:t>Who </a:t>
            </a:r>
            <a:r>
              <a:rPr lang="en-US" sz="2000" dirty="0" smtClean="0"/>
              <a:t>has control of each district at the end of the game</a:t>
            </a:r>
          </a:p>
          <a:p>
            <a:pPr marL="457200" lvl="1" indent="0">
              <a:buNone/>
            </a:pPr>
            <a:r>
              <a:rPr lang="en-US" sz="2000" dirty="0" smtClean="0"/>
              <a:t>	S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= 1  Mayor,  0  Mob;    </a:t>
            </a:r>
            <a:r>
              <a:rPr lang="en-US" sz="2000" dirty="0" err="1" smtClean="0"/>
              <a:t>i</a:t>
            </a:r>
            <a:r>
              <a:rPr lang="en-US" sz="2000" dirty="0" smtClean="0"/>
              <a:t> = 1,2,3 District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51" y="3330290"/>
            <a:ext cx="128270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749" y="3684735"/>
            <a:ext cx="1270000" cy="31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768" y="4023015"/>
            <a:ext cx="1244600" cy="33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921005"/>
            <a:ext cx="6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 = 1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025325"/>
            <a:ext cx="6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 = 2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385535"/>
            <a:ext cx="64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 = 3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1800" y="1600200"/>
            <a:ext cx="280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 district provides no value when it is not controlled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4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271"/>
          </a:xfrm>
        </p:spPr>
        <p:txBody>
          <a:bodyPr/>
          <a:lstStyle/>
          <a:p>
            <a:r>
              <a:rPr lang="en-US" dirty="0" smtClean="0"/>
              <a:t>Game theoretic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909"/>
            <a:ext cx="8229600" cy="49716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Common knowledge </a:t>
            </a:r>
          </a:p>
          <a:p>
            <a:pPr lvl="1"/>
            <a:r>
              <a:rPr lang="en-US" sz="2400" dirty="0"/>
              <a:t>Mayor and </a:t>
            </a:r>
            <a:r>
              <a:rPr lang="en-US" sz="2400" dirty="0" smtClean="0"/>
              <a:t>Mob’s utility and probabilities </a:t>
            </a:r>
          </a:p>
          <a:p>
            <a:r>
              <a:rPr lang="en-US" sz="2800" dirty="0" smtClean="0"/>
              <a:t>Probability that the mayor controls a district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20" y="2740904"/>
            <a:ext cx="4775200" cy="185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15" y="2856354"/>
            <a:ext cx="2768600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15" y="4790219"/>
            <a:ext cx="5852259" cy="9447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8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theoretic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Payoffs from controlling districts (additive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Mayor and Mob are risk neutral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174" y="3354195"/>
            <a:ext cx="5719176" cy="95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174" y="4419600"/>
            <a:ext cx="2813626" cy="85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174" y="2209383"/>
            <a:ext cx="2813626" cy="43286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850900"/>
          </a:xfrm>
        </p:spPr>
        <p:txBody>
          <a:bodyPr>
            <a:normAutofit/>
          </a:bodyPr>
          <a:lstStyle/>
          <a:p>
            <a:r>
              <a:rPr lang="en-US" dirty="0" smtClean="0"/>
              <a:t>Multi-Agent </a:t>
            </a:r>
            <a:r>
              <a:rPr lang="en-US" dirty="0" smtClean="0"/>
              <a:t>Influence Diagram</a:t>
            </a:r>
            <a:endParaRPr lang="en-US" dirty="0"/>
          </a:p>
        </p:txBody>
      </p:sp>
      <p:cxnSp>
        <p:nvCxnSpPr>
          <p:cNvPr id="5" name="Straight Arrow Connector 4"/>
          <p:cNvCxnSpPr>
            <a:stCxn id="16" idx="3"/>
          </p:cNvCxnSpPr>
          <p:nvPr/>
        </p:nvCxnSpPr>
        <p:spPr>
          <a:xfrm>
            <a:off x="2719692" y="2458557"/>
            <a:ext cx="705753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9" idx="3"/>
            <a:endCxn id="22" idx="1"/>
          </p:cNvCxnSpPr>
          <p:nvPr/>
        </p:nvCxnSpPr>
        <p:spPr>
          <a:xfrm>
            <a:off x="4075542" y="2458557"/>
            <a:ext cx="776978" cy="3635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80266" y="2445354"/>
            <a:ext cx="705753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087849" y="1966050"/>
            <a:ext cx="2121834" cy="362964"/>
          </a:xfrm>
          <a:custGeom>
            <a:avLst/>
            <a:gdLst>
              <a:gd name="connsiteX0" fmla="*/ 0 w 2121834"/>
              <a:gd name="connsiteY0" fmla="*/ 362964 h 362964"/>
              <a:gd name="connsiteX1" fmla="*/ 1033310 w 2121834"/>
              <a:gd name="connsiteY1" fmla="*/ 96 h 362964"/>
              <a:gd name="connsiteX2" fmla="*/ 2121834 w 2121834"/>
              <a:gd name="connsiteY2" fmla="*/ 323522 h 36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1834" h="362964">
                <a:moveTo>
                  <a:pt x="0" y="362964"/>
                </a:moveTo>
                <a:cubicBezTo>
                  <a:pt x="339835" y="184817"/>
                  <a:pt x="679671" y="6670"/>
                  <a:pt x="1033310" y="96"/>
                </a:cubicBezTo>
                <a:cubicBezTo>
                  <a:pt x="1386949" y="-6478"/>
                  <a:pt x="2121834" y="323522"/>
                  <a:pt x="2121834" y="323522"/>
                </a:cubicBezTo>
              </a:path>
            </a:pathLst>
          </a:custGeom>
          <a:ln w="12700" cmpd="sng"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35" idx="3"/>
            <a:endCxn id="25" idx="5"/>
          </p:cNvCxnSpPr>
          <p:nvPr/>
        </p:nvCxnSpPr>
        <p:spPr>
          <a:xfrm flipH="1">
            <a:off x="5697212" y="2647373"/>
            <a:ext cx="573830" cy="923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5" idx="4"/>
          </p:cNvCxnSpPr>
          <p:nvPr/>
        </p:nvCxnSpPr>
        <p:spPr>
          <a:xfrm>
            <a:off x="6476305" y="2727082"/>
            <a:ext cx="0" cy="844079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093765" y="2186414"/>
            <a:ext cx="625927" cy="544286"/>
            <a:chOff x="1281685" y="2326114"/>
            <a:chExt cx="625927" cy="544286"/>
          </a:xfrm>
        </p:grpSpPr>
        <p:sp>
          <p:nvSpPr>
            <p:cNvPr id="16" name="Rectangle 15"/>
            <p:cNvSpPr/>
            <p:nvPr/>
          </p:nvSpPr>
          <p:spPr>
            <a:xfrm>
              <a:off x="1281685" y="2326114"/>
              <a:ext cx="625927" cy="5442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3117" y="2343936"/>
              <a:ext cx="482600" cy="4699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449615" y="2186414"/>
            <a:ext cx="625927" cy="544286"/>
            <a:chOff x="2637535" y="2326114"/>
            <a:chExt cx="625927" cy="544286"/>
          </a:xfrm>
        </p:grpSpPr>
        <p:sp>
          <p:nvSpPr>
            <p:cNvPr id="19" name="Rectangle 18"/>
            <p:cNvSpPr/>
            <p:nvPr/>
          </p:nvSpPr>
          <p:spPr>
            <a:xfrm>
              <a:off x="2637535" y="2326114"/>
              <a:ext cx="625927" cy="5442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8255" y="2418773"/>
              <a:ext cx="457200" cy="3810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852520" y="2190049"/>
            <a:ext cx="625927" cy="544286"/>
            <a:chOff x="5297740" y="2342449"/>
            <a:chExt cx="625927" cy="544286"/>
          </a:xfrm>
        </p:grpSpPr>
        <p:sp>
          <p:nvSpPr>
            <p:cNvPr id="22" name="Rectangle 21"/>
            <p:cNvSpPr/>
            <p:nvPr/>
          </p:nvSpPr>
          <p:spPr>
            <a:xfrm>
              <a:off x="5297740" y="2342449"/>
              <a:ext cx="625927" cy="54428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4362" y="2407436"/>
              <a:ext cx="469900" cy="4064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152931" y="3571161"/>
            <a:ext cx="707572" cy="544286"/>
            <a:chOff x="7356127" y="3400618"/>
            <a:chExt cx="707572" cy="544286"/>
          </a:xfrm>
        </p:grpSpPr>
        <p:sp>
          <p:nvSpPr>
            <p:cNvPr id="25" name="Hexagon 24"/>
            <p:cNvSpPr/>
            <p:nvPr/>
          </p:nvSpPr>
          <p:spPr>
            <a:xfrm>
              <a:off x="7356127" y="3400618"/>
              <a:ext cx="707572" cy="544286"/>
            </a:xfrm>
            <a:prstGeom prst="hexagon">
              <a:avLst>
                <a:gd name="adj" fmla="val 30001"/>
                <a:gd name="vf" fmla="val 115470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6183" y="3488611"/>
              <a:ext cx="469900" cy="3683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128869" y="3571161"/>
            <a:ext cx="707572" cy="544286"/>
            <a:chOff x="5780155" y="3400618"/>
            <a:chExt cx="707572" cy="544286"/>
          </a:xfrm>
        </p:grpSpPr>
        <p:sp>
          <p:nvSpPr>
            <p:cNvPr id="28" name="Hexagon 27"/>
            <p:cNvSpPr/>
            <p:nvPr/>
          </p:nvSpPr>
          <p:spPr>
            <a:xfrm>
              <a:off x="5780155" y="3400618"/>
              <a:ext cx="707572" cy="544286"/>
            </a:xfrm>
            <a:prstGeom prst="hexagon">
              <a:avLst>
                <a:gd name="adj" fmla="val 30001"/>
                <a:gd name="vf" fmla="val 115470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9662" y="3469561"/>
              <a:ext cx="419100" cy="40640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186019" y="2182796"/>
            <a:ext cx="580572" cy="544286"/>
            <a:chOff x="6631239" y="2335196"/>
            <a:chExt cx="580572" cy="54428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11595" y="2387844"/>
              <a:ext cx="444500" cy="419100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6631239" y="2335196"/>
              <a:ext cx="580572" cy="544286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Arrow Connector 48"/>
          <p:cNvCxnSpPr>
            <a:stCxn id="22" idx="2"/>
            <a:endCxn id="25" idx="4"/>
          </p:cNvCxnSpPr>
          <p:nvPr/>
        </p:nvCxnSpPr>
        <p:spPr>
          <a:xfrm>
            <a:off x="5165484" y="2734335"/>
            <a:ext cx="150738" cy="83682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6" idx="2"/>
            <a:endCxn id="25" idx="3"/>
          </p:cNvCxnSpPr>
          <p:nvPr/>
        </p:nvCxnSpPr>
        <p:spPr>
          <a:xfrm>
            <a:off x="2406729" y="2730700"/>
            <a:ext cx="2746202" cy="1112604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4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36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/>
              <a:t>Backward induction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39091"/>
            <a:ext cx="8229600" cy="5287817"/>
          </a:xfrm>
        </p:spPr>
        <p:txBody>
          <a:bodyPr/>
          <a:lstStyle/>
          <a:p>
            <a:r>
              <a:rPr lang="en-US" dirty="0" smtClean="0"/>
              <a:t>Mayor best response at t = 3</a:t>
            </a:r>
            <a:endParaRPr lang="en-US" sz="4000" dirty="0" smtClean="0"/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dirty="0" smtClean="0"/>
              <a:t>Mob’s best response at t = 2</a:t>
            </a:r>
            <a:endParaRPr lang="en-US" sz="4000" dirty="0"/>
          </a:p>
          <a:p>
            <a:endParaRPr lang="en-US" sz="4800" dirty="0"/>
          </a:p>
          <a:p>
            <a:r>
              <a:rPr lang="en-US" dirty="0" smtClean="0"/>
              <a:t>Mayor optimal initial allocation at t = 1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10" y="1655612"/>
            <a:ext cx="77978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70" y="3131166"/>
            <a:ext cx="6210300" cy="88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25" y="4597416"/>
            <a:ext cx="6756400" cy="96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6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729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Game Theory solution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8" y="1687945"/>
            <a:ext cx="4909128" cy="2454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164" y="1226145"/>
            <a:ext cx="3962400" cy="497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3" y="6197609"/>
            <a:ext cx="224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 decision path 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07919" y="4637122"/>
            <a:ext cx="3479800" cy="954577"/>
            <a:chOff x="1007919" y="4643601"/>
            <a:chExt cx="3479800" cy="9545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7919" y="4643601"/>
              <a:ext cx="3479800" cy="6985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38819" y="5228846"/>
              <a:ext cx="3248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			2			3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14769" y="5582349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City topology and values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146803" y="1226145"/>
            <a:ext cx="838197" cy="374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42003" y="890155"/>
            <a:ext cx="151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GT prediction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4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US" sz="4000"/>
              <a:t>Outline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r>
              <a:rPr lang="en-US" sz="2800" dirty="0"/>
              <a:t>Adversarial Risk Analysis</a:t>
            </a:r>
          </a:p>
          <a:p>
            <a:pPr>
              <a:buFontTx/>
              <a:buNone/>
            </a:pPr>
            <a:r>
              <a:rPr lang="en-US" sz="2800" dirty="0"/>
              <a:t>	</a:t>
            </a:r>
          </a:p>
          <a:p>
            <a:r>
              <a:rPr lang="en-GB" sz="2800" dirty="0"/>
              <a:t>The sequential Defend-Attack-Defend Model</a:t>
            </a:r>
          </a:p>
          <a:p>
            <a:pPr>
              <a:buFontTx/>
              <a:buNone/>
            </a:pPr>
            <a:endParaRPr lang="en-US" sz="2800" dirty="0"/>
          </a:p>
          <a:p>
            <a:r>
              <a:rPr lang="en-US" sz="2800" dirty="0" smtClean="0"/>
              <a:t>Urban security resource allocation problem</a:t>
            </a:r>
          </a:p>
          <a:p>
            <a:pPr marL="0" indent="0">
              <a:buNone/>
            </a:pPr>
            <a:r>
              <a:rPr lang="en-US" sz="2800" dirty="0"/>
              <a:t>		</a:t>
            </a:r>
          </a:p>
          <a:p>
            <a:r>
              <a:rPr lang="en-US" sz="2800" dirty="0"/>
              <a:t>Discussion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4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ARA 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4818063"/>
          </a:xfrm>
        </p:spPr>
        <p:txBody>
          <a:bodyPr/>
          <a:lstStyle/>
          <a:p>
            <a:r>
              <a:rPr lang="en-US" sz="2400" dirty="0" smtClean="0"/>
              <a:t>Weaken common knowledge assumption </a:t>
            </a:r>
          </a:p>
          <a:p>
            <a:pPr lvl="1"/>
            <a:r>
              <a:rPr lang="en-US" sz="2400" dirty="0"/>
              <a:t>Mayor does not know with certitude </a:t>
            </a:r>
          </a:p>
          <a:p>
            <a:pPr lvl="2"/>
            <a:r>
              <a:rPr lang="en-US" dirty="0"/>
              <a:t>Mob’s utilities and probabilities </a:t>
            </a:r>
          </a:p>
          <a:p>
            <a:r>
              <a:rPr lang="en-US" sz="2400" dirty="0"/>
              <a:t>Solve for the mayor (a level-2 thin</a:t>
            </a:r>
            <a:r>
              <a:rPr lang="en-US" sz="2400" dirty="0" smtClean="0"/>
              <a:t>ker)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Assess predictive probability of Mob’s response</a:t>
            </a:r>
            <a:endParaRPr lang="en-US" sz="2400" dirty="0"/>
          </a:p>
          <a:p>
            <a:pPr marL="914400" lvl="2" indent="0">
              <a:buNone/>
            </a:pPr>
            <a:r>
              <a:rPr lang="en-US" sz="2800" dirty="0" smtClean="0"/>
              <a:t>                             vs. </a:t>
            </a:r>
          </a:p>
          <a:p>
            <a:pPr marL="1028700" lvl="1" indent="-514350">
              <a:buFont typeface="+mj-lt"/>
              <a:buAutoNum type="arabicPeriod"/>
            </a:pPr>
            <a:r>
              <a:rPr lang="en-US" sz="2400" dirty="0" smtClean="0"/>
              <a:t>Find Mayors allocation (and re-allocation) of MEU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556000"/>
            <a:ext cx="16383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568700"/>
            <a:ext cx="1092200" cy="457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Assessments needed to elicit                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200"/>
            <a:ext cx="8229600" cy="4978400"/>
          </a:xfrm>
        </p:spPr>
        <p:txBody>
          <a:bodyPr/>
          <a:lstStyle/>
          <a:p>
            <a:r>
              <a:rPr lang="en-US" dirty="0" smtClean="0"/>
              <a:t>Mob’s valuations for each city district </a:t>
            </a:r>
          </a:p>
          <a:p>
            <a:pPr marL="0" indent="0">
              <a:buNone/>
            </a:pPr>
            <a:r>
              <a:rPr lang="en-US" dirty="0" smtClean="0"/>
              <a:t>                         ,</a:t>
            </a:r>
          </a:p>
          <a:p>
            <a:r>
              <a:rPr lang="en-US" dirty="0" smtClean="0"/>
              <a:t>Prob. of controlling a district</a:t>
            </a:r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D</a:t>
            </a:r>
            <a:r>
              <a:rPr lang="en-US" dirty="0" smtClean="0"/>
              <a:t> = p, but 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419099"/>
            <a:ext cx="2057400" cy="622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0" y="1993900"/>
            <a:ext cx="3009900" cy="52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0" y="1993900"/>
            <a:ext cx="14097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1" y="3839250"/>
            <a:ext cx="2933700" cy="1139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07" y="4965583"/>
            <a:ext cx="2143993" cy="324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1200" y="3632200"/>
            <a:ext cx="5740400" cy="1476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000" y="3187700"/>
            <a:ext cx="2616200" cy="352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1700" y="5214295"/>
            <a:ext cx="5461000" cy="500705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7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Assessments needed to elicit                 .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Mayor level-2 thinker =&gt; Mob level-1 thinker</a:t>
            </a:r>
          </a:p>
          <a:p>
            <a:r>
              <a:rPr lang="en-US" dirty="0" smtClean="0"/>
              <a:t>Mob tries to anticipate mayor’s decision</a:t>
            </a:r>
          </a:p>
          <a:p>
            <a:pPr lvl="1"/>
            <a:r>
              <a:rPr lang="en-US" dirty="0" smtClean="0"/>
              <a:t>Mob observes D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Mob sees the mayor solving at t = 3</a:t>
            </a:r>
          </a:p>
          <a:p>
            <a:pPr lvl="1"/>
            <a:endParaRPr lang="en-US" dirty="0"/>
          </a:p>
          <a:p>
            <a:r>
              <a:rPr lang="en-US" dirty="0" smtClean="0"/>
              <a:t>Mayor needs to assess</a:t>
            </a:r>
          </a:p>
          <a:p>
            <a:pPr lvl="1"/>
            <a:r>
              <a:rPr lang="en-US" dirty="0" smtClean="0"/>
              <a:t>Mob’s estimates of her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D</a:t>
            </a:r>
            <a:r>
              <a:rPr lang="en-US" dirty="0" smtClean="0"/>
              <a:t>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D</a:t>
            </a:r>
            <a:endParaRPr lang="en-US" baseline="-25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431799"/>
            <a:ext cx="2057400" cy="6220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839" y="3572573"/>
            <a:ext cx="6777567" cy="754260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4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85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Mayor assessments of </a:t>
            </a:r>
            <a:r>
              <a:rPr lang="en-US" dirty="0" smtClean="0"/>
              <a:t>Mob’s </a:t>
            </a:r>
            <a:r>
              <a:rPr lang="en-US" dirty="0" smtClean="0"/>
              <a:t>estimates for her utility and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Mob’s </a:t>
            </a:r>
            <a:r>
              <a:rPr lang="en-US" sz="2800" dirty="0" smtClean="0"/>
              <a:t>estimate of her district values v</a:t>
            </a:r>
          </a:p>
          <a:p>
            <a:endParaRPr lang="en-US" sz="2800" dirty="0"/>
          </a:p>
          <a:p>
            <a:r>
              <a:rPr lang="en-US" sz="2800" dirty="0" smtClean="0"/>
              <a:t>Mob’s </a:t>
            </a:r>
            <a:r>
              <a:rPr lang="en-US" sz="2800" dirty="0" smtClean="0"/>
              <a:t>estimate of her cost for moving the squad car</a:t>
            </a:r>
          </a:p>
          <a:p>
            <a:endParaRPr lang="en-US" sz="2800" dirty="0"/>
          </a:p>
          <a:p>
            <a:r>
              <a:rPr lang="en-US" sz="2800" dirty="0" smtClean="0"/>
              <a:t>Mayor </a:t>
            </a:r>
            <a:r>
              <a:rPr lang="en-US" sz="2800" dirty="0" smtClean="0"/>
              <a:t>beliefs about the mob’s estimate of her utility</a:t>
            </a:r>
          </a:p>
          <a:p>
            <a:endParaRPr lang="en-US" sz="2800" dirty="0"/>
          </a:p>
          <a:p>
            <a:r>
              <a:rPr lang="en-US" sz="2800" dirty="0" smtClean="0"/>
              <a:t>Mayor beliefs about his estimate of her </a:t>
            </a:r>
            <a:r>
              <a:rPr lang="en-US" sz="2800" dirty="0" err="1" smtClean="0"/>
              <a:t>probabilites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33" y="2154766"/>
            <a:ext cx="31496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233" y="2142066"/>
            <a:ext cx="3225800" cy="48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33" y="3014133"/>
            <a:ext cx="1752600" cy="5969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01692" y="4071403"/>
            <a:ext cx="3454400" cy="590550"/>
            <a:chOff x="2214033" y="4519083"/>
            <a:chExt cx="3454400" cy="5905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4033" y="4627033"/>
              <a:ext cx="3454400" cy="4826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17332" y="4519083"/>
              <a:ext cx="338667" cy="2159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692" y="5253567"/>
            <a:ext cx="1333500" cy="482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6466" y="5253567"/>
            <a:ext cx="11684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9234" y="5317067"/>
            <a:ext cx="520700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2900" y="5253567"/>
            <a:ext cx="368300" cy="342900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6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0770"/>
            <a:ext cx="8229600" cy="682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ARA solution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09134"/>
            <a:ext cx="4038600" cy="50170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MC </a:t>
            </a:r>
            <a:r>
              <a:rPr lang="en-US" sz="2400" dirty="0" smtClean="0"/>
              <a:t>estimate of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49746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Mayor optimal allocation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reallocation response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953" y="1151468"/>
            <a:ext cx="1287763" cy="421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21" y="1513894"/>
            <a:ext cx="4120211" cy="5012266"/>
          </a:xfrm>
          <a:prstGeom prst="rect">
            <a:avLst/>
          </a:prstGeom>
        </p:spPr>
      </p:pic>
      <p:pic>
        <p:nvPicPr>
          <p:cNvPr id="8" name="Content Placeholder 8"/>
          <p:cNvPicPr>
            <a:picLocks noChangeAspect="1"/>
          </p:cNvPicPr>
          <p:nvPr/>
        </p:nvPicPr>
        <p:blipFill>
          <a:blip r:embed="rId4"/>
          <a:srcRect l="4542" r="4542"/>
          <a:stretch>
            <a:fillRect/>
          </a:stretch>
        </p:blipFill>
        <p:spPr>
          <a:xfrm>
            <a:off x="4688635" y="1659458"/>
            <a:ext cx="4345567" cy="2389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229" y="1247199"/>
            <a:ext cx="355600" cy="385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837" y="4303364"/>
            <a:ext cx="1239365" cy="376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5338" y="4790202"/>
            <a:ext cx="4047067" cy="1195967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0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3836"/>
            <a:ext cx="8229600" cy="7074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ARA solution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15993"/>
            <a:ext cx="8229600" cy="53424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Mob allocates</a:t>
            </a:r>
            <a:endParaRPr lang="en-US" dirty="0" smtClean="0"/>
          </a:p>
          <a:p>
            <a:pPr lvl="1"/>
            <a:r>
              <a:rPr lang="en-US" dirty="0" smtClean="0"/>
              <a:t>Squad car to district of most </a:t>
            </a:r>
            <a:r>
              <a:rPr lang="en-US" dirty="0" smtClean="0"/>
              <a:t>value </a:t>
            </a:r>
            <a:endParaRPr lang="en-US" dirty="0" smtClean="0"/>
          </a:p>
          <a:p>
            <a:pPr lvl="2"/>
            <a:r>
              <a:rPr lang="en-US" dirty="0" smtClean="0"/>
              <a:t>(0 0 1)</a:t>
            </a:r>
          </a:p>
          <a:p>
            <a:pPr lvl="1"/>
            <a:r>
              <a:rPr lang="en-US" dirty="0" smtClean="0"/>
              <a:t>One patrolman to each of the other two districts</a:t>
            </a:r>
          </a:p>
          <a:p>
            <a:pPr lvl="2"/>
            <a:r>
              <a:rPr lang="en-US" dirty="0" smtClean="0"/>
              <a:t>(1 1 0) </a:t>
            </a:r>
          </a:p>
          <a:p>
            <a:r>
              <a:rPr lang="en-US" dirty="0" smtClean="0"/>
              <a:t>She believes that</a:t>
            </a:r>
          </a:p>
          <a:p>
            <a:pPr lvl="1"/>
            <a:r>
              <a:rPr lang="en-US" dirty="0" smtClean="0"/>
              <a:t>Other burglar allocations are possible </a:t>
            </a:r>
          </a:p>
          <a:p>
            <a:pPr marL="514350" lvl="1" indent="0">
              <a:buNone/>
            </a:pPr>
            <a:r>
              <a:rPr lang="en-US" dirty="0"/>
              <a:t>	</a:t>
            </a:r>
            <a:r>
              <a:rPr lang="en-US" dirty="0" smtClean="0"/>
              <a:t>vs. deterministic GT prediction </a:t>
            </a:r>
          </a:p>
          <a:p>
            <a:pPr marL="571500" indent="-457200"/>
            <a:r>
              <a:rPr lang="en-US" dirty="0" smtClean="0"/>
              <a:t>Mayor moves squad car to </a:t>
            </a:r>
            <a:r>
              <a:rPr lang="en-US" dirty="0"/>
              <a:t>(0 </a:t>
            </a:r>
            <a:r>
              <a:rPr lang="en-US" dirty="0" smtClean="0"/>
              <a:t>1 0) only when </a:t>
            </a:r>
          </a:p>
          <a:p>
            <a:pPr marL="971550" lvl="1" indent="-457200"/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= (1 1 0) or (0 2 0)</a:t>
            </a:r>
          </a:p>
          <a:p>
            <a:pPr marL="971550" lvl="1" indent="-457200"/>
            <a:r>
              <a:rPr lang="en-US" dirty="0" smtClean="0"/>
              <a:t>Which she </a:t>
            </a:r>
            <a:r>
              <a:rPr lang="en-US" dirty="0" smtClean="0"/>
              <a:t>estimates </a:t>
            </a:r>
            <a:r>
              <a:rPr lang="en-US" dirty="0" smtClean="0"/>
              <a:t>will happened with </a:t>
            </a:r>
            <a:r>
              <a:rPr lang="en-US" dirty="0" err="1" smtClean="0"/>
              <a:t>prob</a:t>
            </a:r>
            <a:r>
              <a:rPr lang="en-US" dirty="0" smtClean="0"/>
              <a:t> 0.14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428" y="3424770"/>
            <a:ext cx="3471333" cy="397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7433" y="3124144"/>
            <a:ext cx="1608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FF0000"/>
                </a:solidFill>
              </a:rPr>
              <a:t>GT best response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9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9162"/>
          </a:xfrm>
        </p:spPr>
        <p:txBody>
          <a:bodyPr/>
          <a:lstStyle/>
          <a:p>
            <a:r>
              <a:rPr lang="en-US" dirty="0" smtClean="0"/>
              <a:t>ARA vs. GT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4668"/>
            <a:ext cx="8229600" cy="4771496"/>
          </a:xfrm>
        </p:spPr>
        <p:txBody>
          <a:bodyPr/>
          <a:lstStyle/>
          <a:p>
            <a:r>
              <a:rPr lang="en-US" sz="2800" dirty="0" smtClean="0"/>
              <a:t>Three best ARA solutions </a:t>
            </a:r>
          </a:p>
          <a:p>
            <a:pPr lvl="1"/>
            <a:r>
              <a:rPr lang="en-US" sz="2400" dirty="0" smtClean="0"/>
              <a:t>001|110,  100|011,  010|101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cover all districts with some defensive resource </a:t>
            </a:r>
          </a:p>
          <a:p>
            <a:r>
              <a:rPr lang="en-US" sz="2800" dirty="0" smtClean="0"/>
              <a:t>Only one among the 5 best GT solutions does this</a:t>
            </a:r>
          </a:p>
          <a:p>
            <a:pPr lvl="1"/>
            <a:r>
              <a:rPr lang="en-US" sz="2400" dirty="0" smtClean="0"/>
              <a:t>Leaving uncover the district of less value for the mayor</a:t>
            </a:r>
          </a:p>
          <a:p>
            <a:pPr lvl="1"/>
            <a:r>
              <a:rPr lang="en-US" sz="2400" dirty="0" smtClean="0"/>
              <a:t>GT solution predicts that </a:t>
            </a:r>
          </a:p>
          <a:p>
            <a:pPr lvl="2"/>
            <a:r>
              <a:rPr lang="en-US" sz="2000" dirty="0" smtClean="0"/>
              <a:t>the mob will </a:t>
            </a:r>
            <a:r>
              <a:rPr lang="en-US" sz="2000" dirty="0"/>
              <a:t>always </a:t>
            </a:r>
            <a:r>
              <a:rPr lang="en-US" sz="2000" dirty="0" smtClean="0"/>
              <a:t>allocate one of his two burglars </a:t>
            </a:r>
          </a:p>
          <a:p>
            <a:pPr marL="914400" lvl="2" indent="0">
              <a:buNone/>
            </a:pPr>
            <a:r>
              <a:rPr lang="en-US" sz="2000" dirty="0" smtClean="0"/>
              <a:t>    to the highest value district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4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81062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3354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Are </a:t>
            </a:r>
            <a:r>
              <a:rPr lang="en-US" sz="2800" dirty="0"/>
              <a:t>available </a:t>
            </a:r>
            <a:r>
              <a:rPr lang="en-US" sz="2800" dirty="0" smtClean="0"/>
              <a:t>resources to a player known to the other?</a:t>
            </a:r>
          </a:p>
          <a:p>
            <a:r>
              <a:rPr lang="en-US" sz="2800" dirty="0" smtClean="0"/>
              <a:t>Mob seen as a level-1 thinker who uses GT to find her allocation decision after estimating her u and p</a:t>
            </a:r>
          </a:p>
          <a:p>
            <a:pPr lvl="1"/>
            <a:r>
              <a:rPr lang="en-US" sz="2400" dirty="0" smtClean="0"/>
              <a:t> Other rationality models for the Mob </a:t>
            </a:r>
          </a:p>
          <a:p>
            <a:r>
              <a:rPr lang="en-US" sz="2800" dirty="0" smtClean="0"/>
              <a:t>Sensitivity analysis </a:t>
            </a:r>
          </a:p>
          <a:p>
            <a:pPr lvl="1"/>
            <a:r>
              <a:rPr lang="en-US" sz="2400" dirty="0" smtClean="0"/>
              <a:t>around GT assumption before ARA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ocus elicitation around most relevant ARA assessments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2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GB" sz="4000"/>
              <a:t>Adversarial Risk Analysis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 framework to manage risks from actions of intelligent adversaries</a:t>
            </a:r>
          </a:p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One-sided prescriptive support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Use a SEU model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Treat the </a:t>
            </a:r>
            <a:r>
              <a:rPr lang="en-US" sz="2000" dirty="0" smtClean="0"/>
              <a:t>adversary</a:t>
            </a:r>
            <a:r>
              <a:rPr lang="en-US" sz="2000" dirty="0" smtClean="0">
                <a:latin typeface="Arial"/>
              </a:rPr>
              <a:t>’</a:t>
            </a:r>
            <a:r>
              <a:rPr lang="en-US" sz="2000" dirty="0" smtClean="0"/>
              <a:t>s </a:t>
            </a:r>
            <a:r>
              <a:rPr lang="en-US" sz="2000" dirty="0"/>
              <a:t>decision as uncertainties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New method to predict </a:t>
            </a:r>
            <a:r>
              <a:rPr lang="en-US" sz="2400" dirty="0" smtClean="0"/>
              <a:t>adversary</a:t>
            </a:r>
            <a:r>
              <a:rPr lang="en-US" sz="2400" dirty="0" smtClean="0">
                <a:latin typeface="Arial"/>
              </a:rPr>
              <a:t>’</a:t>
            </a:r>
            <a:r>
              <a:rPr lang="en-US" sz="2400" dirty="0" smtClean="0"/>
              <a:t>s </a:t>
            </a:r>
            <a:r>
              <a:rPr lang="en-US" sz="2400" dirty="0"/>
              <a:t>actions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We assume the adversary is </a:t>
            </a:r>
            <a:r>
              <a:rPr lang="en-US" sz="2000" dirty="0" smtClean="0"/>
              <a:t>an </a:t>
            </a:r>
            <a:r>
              <a:rPr lang="en-US" sz="2000" i="1" dirty="0"/>
              <a:t>expected utility </a:t>
            </a:r>
            <a:r>
              <a:rPr lang="en-US" sz="2000" i="1" dirty="0" err="1"/>
              <a:t>maximizer</a:t>
            </a:r>
            <a:endParaRPr lang="en-US" sz="2000" i="1" dirty="0"/>
          </a:p>
          <a:p>
            <a:pPr lvl="2">
              <a:lnSpc>
                <a:spcPct val="80000"/>
              </a:lnSpc>
            </a:pPr>
            <a:r>
              <a:rPr lang="en-US" sz="1800" dirty="0"/>
              <a:t>Model his decision problem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Assess his probabilities and utilities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Find his action of maximum expected utility</a:t>
            </a:r>
            <a:endParaRPr lang="en-US" sz="1800" i="1" dirty="0"/>
          </a:p>
          <a:p>
            <a:pPr lvl="1">
              <a:lnSpc>
                <a:spcPct val="80000"/>
              </a:lnSpc>
            </a:pPr>
            <a:r>
              <a:rPr lang="en-US" sz="2000" dirty="0"/>
              <a:t>But other </a:t>
            </a:r>
            <a:r>
              <a:rPr lang="en-US" sz="2000" i="1" dirty="0"/>
              <a:t>descriptive</a:t>
            </a:r>
            <a:r>
              <a:rPr lang="en-US" sz="2000" dirty="0"/>
              <a:t> models are possible	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GB" sz="2400" dirty="0"/>
              <a:t>Uncertainty in the </a:t>
            </a:r>
            <a:r>
              <a:rPr lang="en-GB" sz="2400" dirty="0" smtClean="0"/>
              <a:t>Attacker’s </a:t>
            </a:r>
            <a:r>
              <a:rPr lang="en-US" sz="2400" dirty="0"/>
              <a:t>decision</a:t>
            </a:r>
            <a:r>
              <a:rPr lang="en-GB" sz="2400" dirty="0"/>
              <a:t> stems from </a:t>
            </a:r>
          </a:p>
          <a:p>
            <a:pPr lvl="1">
              <a:lnSpc>
                <a:spcPct val="80000"/>
              </a:lnSpc>
            </a:pPr>
            <a:r>
              <a:rPr lang="en-GB" sz="2000" i="1" dirty="0"/>
              <a:t>our</a:t>
            </a:r>
            <a:r>
              <a:rPr lang="en-GB" sz="2000" dirty="0"/>
              <a:t> uncertainty about his </a:t>
            </a:r>
            <a:r>
              <a:rPr lang="en-US" sz="2000" dirty="0"/>
              <a:t>probabilities and utilities</a:t>
            </a:r>
            <a:r>
              <a:rPr lang="en-GB" sz="20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4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sz="3600" dirty="0" smtClean="0"/>
              <a:t>Defend</a:t>
            </a:r>
            <a:r>
              <a:rPr lang="en-US" sz="3600" dirty="0"/>
              <a:t>–Attack–Defend model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382000" cy="4824413"/>
          </a:xfrm>
        </p:spPr>
        <p:txBody>
          <a:bodyPr>
            <a:normAutofit/>
          </a:bodyPr>
          <a:lstStyle/>
          <a:p>
            <a:r>
              <a:rPr lang="en-US" sz="2400" dirty="0"/>
              <a:t>Two intelligent players</a:t>
            </a:r>
          </a:p>
          <a:p>
            <a:pPr lvl="1"/>
            <a:r>
              <a:rPr lang="en-US" sz="2000" dirty="0" smtClean="0"/>
              <a:t>Defender </a:t>
            </a:r>
          </a:p>
          <a:p>
            <a:pPr lvl="1"/>
            <a:r>
              <a:rPr lang="en-US" sz="2000" dirty="0" smtClean="0"/>
              <a:t>Attacker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Sequential moves</a:t>
            </a:r>
          </a:p>
          <a:p>
            <a:pPr lvl="1"/>
            <a:r>
              <a:rPr lang="en-US" sz="2000" dirty="0" smtClean="0"/>
              <a:t>Defender moves first, deploying defense resources </a:t>
            </a:r>
            <a:endParaRPr lang="en-US" sz="2000" dirty="0"/>
          </a:p>
          <a:p>
            <a:pPr lvl="1"/>
            <a:r>
              <a:rPr lang="en-US" sz="2000" dirty="0" smtClean="0"/>
              <a:t>Attacker observes Defender’s move and choose an attack</a:t>
            </a:r>
            <a:endParaRPr lang="en-US" sz="2000" dirty="0"/>
          </a:p>
          <a:p>
            <a:pPr lvl="1"/>
            <a:r>
              <a:rPr lang="en-US" sz="2000" dirty="0" smtClean="0"/>
              <a:t>Defender moves again </a:t>
            </a:r>
            <a:r>
              <a:rPr lang="en-US" sz="2000" dirty="0"/>
              <a:t>responding to </a:t>
            </a:r>
            <a:r>
              <a:rPr lang="en-US" sz="2000" dirty="0" smtClean="0"/>
              <a:t>the attack </a:t>
            </a:r>
            <a:endParaRPr lang="en-US" dirty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7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DAD_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661988"/>
            <a:ext cx="7273925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DAD_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3703638"/>
            <a:ext cx="5334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  <a:noFill/>
          <a:ln/>
        </p:spPr>
        <p:txBody>
          <a:bodyPr/>
          <a:lstStyle/>
          <a:p>
            <a:r>
              <a:rPr lang="en-US" sz="3600"/>
              <a:t>Defend–Attack–Defend model</a:t>
            </a: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503988"/>
            <a:ext cx="10556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6453188"/>
            <a:ext cx="1131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4583113"/>
            <a:ext cx="762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en-US" sz="3200"/>
              <a:t>Standard Game Theory Analysis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9638"/>
            <a:ext cx="8229600" cy="5759450"/>
          </a:xfrm>
        </p:spPr>
        <p:txBody>
          <a:bodyPr/>
          <a:lstStyle/>
          <a:p>
            <a:r>
              <a:rPr lang="en-US" sz="2000" dirty="0"/>
              <a:t>Under common knowledge of utilities and </a:t>
            </a:r>
            <a:r>
              <a:rPr lang="en-US" sz="2000" dirty="0" err="1"/>
              <a:t>probs</a:t>
            </a:r>
            <a:endParaRPr lang="en-US" sz="2000" dirty="0"/>
          </a:p>
          <a:p>
            <a:r>
              <a:rPr lang="en-US" sz="2000" dirty="0"/>
              <a:t>At node</a:t>
            </a:r>
          </a:p>
          <a:p>
            <a:endParaRPr lang="en-US" sz="2000" dirty="0"/>
          </a:p>
          <a:p>
            <a:endParaRPr lang="en-US" sz="1400" dirty="0"/>
          </a:p>
          <a:p>
            <a:r>
              <a:rPr lang="en-US" sz="2000" dirty="0"/>
              <a:t>Expected utilities at node 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1600" dirty="0"/>
          </a:p>
          <a:p>
            <a:r>
              <a:rPr lang="en-US" sz="2000" dirty="0"/>
              <a:t>Best </a:t>
            </a:r>
            <a:r>
              <a:rPr lang="en-US" sz="2000" dirty="0" smtClean="0"/>
              <a:t>Attacker</a:t>
            </a:r>
            <a:r>
              <a:rPr lang="en-US" sz="2000" dirty="0" smtClean="0">
                <a:latin typeface="Arial"/>
              </a:rPr>
              <a:t>’</a:t>
            </a:r>
            <a:r>
              <a:rPr lang="en-US" sz="2000" dirty="0" smtClean="0"/>
              <a:t>s </a:t>
            </a:r>
            <a:r>
              <a:rPr lang="en-US" sz="2000" dirty="0"/>
              <a:t>decision at node A</a:t>
            </a:r>
          </a:p>
          <a:p>
            <a:endParaRPr lang="en-US" sz="2000" dirty="0"/>
          </a:p>
          <a:p>
            <a:endParaRPr lang="en-US" sz="1200" dirty="0"/>
          </a:p>
          <a:p>
            <a:r>
              <a:rPr lang="en-US" sz="2000" dirty="0">
                <a:cs typeface="Arial" charset="0"/>
              </a:rPr>
              <a:t>Best </a:t>
            </a:r>
            <a:r>
              <a:rPr lang="en-US" sz="2000" dirty="0" smtClean="0">
                <a:cs typeface="Arial" charset="0"/>
              </a:rPr>
              <a:t>Defender</a:t>
            </a:r>
            <a:r>
              <a:rPr lang="en-US" sz="2000" dirty="0" smtClean="0">
                <a:latin typeface="Arial"/>
                <a:cs typeface="Arial" charset="0"/>
              </a:rPr>
              <a:t>’</a:t>
            </a:r>
            <a:r>
              <a:rPr lang="en-US" sz="2000" dirty="0" smtClean="0">
                <a:cs typeface="Arial" charset="0"/>
              </a:rPr>
              <a:t>s </a:t>
            </a:r>
            <a:r>
              <a:rPr lang="en-US" sz="2000" dirty="0">
                <a:cs typeface="Arial" charset="0"/>
              </a:rPr>
              <a:t>decision at node</a:t>
            </a:r>
            <a:r>
              <a:rPr lang="es-ES" sz="2000" dirty="0">
                <a:cs typeface="Arial" charset="0"/>
              </a:rPr>
              <a:t> </a:t>
            </a:r>
            <a:endParaRPr lang="ru-RU" sz="2000" dirty="0">
              <a:cs typeface="Arial" charset="0"/>
            </a:endParaRPr>
          </a:p>
          <a:p>
            <a:endParaRPr lang="en-US" sz="2000" dirty="0"/>
          </a:p>
          <a:p>
            <a:endParaRPr lang="en-US" sz="1800" dirty="0"/>
          </a:p>
          <a:p>
            <a:r>
              <a:rPr lang="en-US" sz="2000" dirty="0" smtClean="0"/>
              <a:t>Solution</a:t>
            </a:r>
            <a:r>
              <a:rPr lang="en-US" sz="2000" dirty="0"/>
              <a:t>:</a:t>
            </a:r>
          </a:p>
        </p:txBody>
      </p:sp>
      <p:pic>
        <p:nvPicPr>
          <p:cNvPr id="61452" name="Picture 12" descr="DAD_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1354138"/>
            <a:ext cx="3652837" cy="15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23" y="1359580"/>
            <a:ext cx="4000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77988"/>
            <a:ext cx="44815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60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43200"/>
            <a:ext cx="5513388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1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75150"/>
            <a:ext cx="36433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62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31" y="4994501"/>
            <a:ext cx="3333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3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397500"/>
            <a:ext cx="40624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64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5975350"/>
            <a:ext cx="48577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3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 reduction algorithm for solving the sequential D-A-D game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0601"/>
            <a:ext cx="9144000" cy="37423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0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6925"/>
          </a:xfrm>
        </p:spPr>
        <p:txBody>
          <a:bodyPr/>
          <a:lstStyle/>
          <a:p>
            <a:r>
              <a:rPr lang="en-US" sz="3200"/>
              <a:t>ARA: Supporting the Defender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sz="2400" dirty="0"/>
              <a:t>At node A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At node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         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smtClean="0">
                <a:solidFill>
                  <a:srgbClr val="CC3300"/>
                </a:solidFill>
              </a:rPr>
              <a:t> ? </a:t>
            </a:r>
            <a:endParaRPr lang="en-US" sz="2400" dirty="0">
              <a:solidFill>
                <a:srgbClr val="CC3300"/>
              </a:solidFill>
            </a:endParaRPr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66850"/>
            <a:ext cx="45053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2738"/>
            <a:ext cx="31527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420938"/>
            <a:ext cx="3714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3498" name="Picture 10" descr="DAD_DT_Defen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774950"/>
            <a:ext cx="5181600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9" name="Picture 11" descr="DAD_ID_Defen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97425"/>
            <a:ext cx="3670300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61" y="3681184"/>
            <a:ext cx="1447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3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6851650" cy="796925"/>
          </a:xfrm>
        </p:spPr>
        <p:txBody>
          <a:bodyPr/>
          <a:lstStyle/>
          <a:p>
            <a:r>
              <a:rPr lang="en-US" sz="2800"/>
              <a:t>Assessing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073650"/>
          </a:xfrm>
        </p:spPr>
        <p:txBody>
          <a:bodyPr/>
          <a:lstStyle/>
          <a:p>
            <a:r>
              <a:rPr lang="en-US" sz="2400" dirty="0" smtClean="0"/>
              <a:t>Attacker</a:t>
            </a:r>
            <a:r>
              <a:rPr lang="en-US" sz="2400" dirty="0" smtClean="0">
                <a:latin typeface="Arial"/>
              </a:rPr>
              <a:t>’</a:t>
            </a:r>
            <a:r>
              <a:rPr lang="en-US" sz="2400" dirty="0" smtClean="0"/>
              <a:t>s </a:t>
            </a:r>
            <a:r>
              <a:rPr lang="en-US" sz="2400" dirty="0"/>
              <a:t>problem as seen by the Defender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>
              <a:solidFill>
                <a:srgbClr val="CC3300"/>
              </a:solidFill>
            </a:endParaRPr>
          </a:p>
        </p:txBody>
      </p:sp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85" y="314325"/>
            <a:ext cx="1871662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DAD_DT_Attac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6635750" cy="28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7" name="Picture 11" descr="DAD_ID_Attac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02125"/>
            <a:ext cx="4754563" cy="2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6427788"/>
            <a:ext cx="14097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021388"/>
            <a:ext cx="16573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300663"/>
            <a:ext cx="18002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2643-7D19-E743-BD4D-66C7AC8EF0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685</Words>
  <Application>Microsoft Macintosh PowerPoint</Application>
  <PresentationFormat>On-screen Show (4:3)</PresentationFormat>
  <Paragraphs>243</Paragraphs>
  <Slides>27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Adversarial Risk Analysis for Urban Security </vt:lpstr>
      <vt:lpstr>Outline</vt:lpstr>
      <vt:lpstr>Adversarial Risk Analysis</vt:lpstr>
      <vt:lpstr>Defend–Attack–Defend model</vt:lpstr>
      <vt:lpstr>Defend–Attack–Defend model</vt:lpstr>
      <vt:lpstr>Standard Game Theory Analysis</vt:lpstr>
      <vt:lpstr>ID reduction algorithm for solving the sequential D-A-D game</vt:lpstr>
      <vt:lpstr>ARA: Supporting the Defender</vt:lpstr>
      <vt:lpstr>Assessing</vt:lpstr>
      <vt:lpstr>Assessing</vt:lpstr>
      <vt:lpstr>Monte-Carlo approximation of </vt:lpstr>
      <vt:lpstr>The assessment of</vt:lpstr>
      <vt:lpstr>Urban security resource allocation</vt:lpstr>
      <vt:lpstr>Urban security resource allocation</vt:lpstr>
      <vt:lpstr>Game theoretic approach</vt:lpstr>
      <vt:lpstr>Game theoretic approach</vt:lpstr>
      <vt:lpstr>Multi-Agent Influence Diagram</vt:lpstr>
      <vt:lpstr>Backward induction</vt:lpstr>
      <vt:lpstr>Game Theory solution</vt:lpstr>
      <vt:lpstr>ARA approach</vt:lpstr>
      <vt:lpstr>Assessments needed to elicit                 . </vt:lpstr>
      <vt:lpstr>Assessments needed to elicit                 . </vt:lpstr>
      <vt:lpstr>Mayor assessments of Mob’s estimates for her utility and probability</vt:lpstr>
      <vt:lpstr>ARA solution</vt:lpstr>
      <vt:lpstr>ARA solution</vt:lpstr>
      <vt:lpstr>ARA vs. GT solutions</vt:lpstr>
      <vt:lpstr>Discussion</vt:lpstr>
    </vt:vector>
  </TitlesOfParts>
  <Company>GJP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Adversarial Risk Analysis for Urban Security </dc:title>
  <dc:creator>Jesus Rios</dc:creator>
  <cp:lastModifiedBy>Jesus Rios</cp:lastModifiedBy>
  <cp:revision>76</cp:revision>
  <dcterms:created xsi:type="dcterms:W3CDTF">2015-04-06T13:52:20Z</dcterms:created>
  <dcterms:modified xsi:type="dcterms:W3CDTF">2015-04-16T16:03:38Z</dcterms:modified>
</cp:coreProperties>
</file>